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6"/>
  </p:notesMasterIdLst>
  <p:sldIdLst>
    <p:sldId id="256" r:id="rId2"/>
    <p:sldId id="329" r:id="rId3"/>
    <p:sldId id="307" r:id="rId4"/>
    <p:sldId id="332" r:id="rId5"/>
    <p:sldId id="315" r:id="rId6"/>
    <p:sldId id="316" r:id="rId7"/>
    <p:sldId id="317" r:id="rId8"/>
    <p:sldId id="318" r:id="rId9"/>
    <p:sldId id="319" r:id="rId10"/>
    <p:sldId id="320" r:id="rId11"/>
    <p:sldId id="327" r:id="rId12"/>
    <p:sldId id="321" r:id="rId13"/>
    <p:sldId id="323" r:id="rId14"/>
    <p:sldId id="325" r:id="rId15"/>
    <p:sldId id="328" r:id="rId16"/>
    <p:sldId id="324" r:id="rId17"/>
    <p:sldId id="322" r:id="rId18"/>
    <p:sldId id="286" r:id="rId19"/>
    <p:sldId id="287" r:id="rId20"/>
    <p:sldId id="288" r:id="rId21"/>
    <p:sldId id="289" r:id="rId22"/>
    <p:sldId id="265" r:id="rId23"/>
    <p:sldId id="312" r:id="rId24"/>
    <p:sldId id="266" r:id="rId25"/>
    <p:sldId id="268" r:id="rId26"/>
    <p:sldId id="269" r:id="rId27"/>
    <p:sldId id="270" r:id="rId28"/>
    <p:sldId id="271" r:id="rId29"/>
    <p:sldId id="313" r:id="rId30"/>
    <p:sldId id="272" r:id="rId31"/>
    <p:sldId id="273" r:id="rId32"/>
    <p:sldId id="274" r:id="rId33"/>
    <p:sldId id="275" r:id="rId34"/>
    <p:sldId id="276" r:id="rId35"/>
    <p:sldId id="277" r:id="rId36"/>
    <p:sldId id="278" r:id="rId37"/>
    <p:sldId id="279" r:id="rId38"/>
    <p:sldId id="280" r:id="rId39"/>
    <p:sldId id="281" r:id="rId40"/>
    <p:sldId id="282" r:id="rId41"/>
    <p:sldId id="285" r:id="rId42"/>
    <p:sldId id="326" r:id="rId43"/>
    <p:sldId id="330" r:id="rId44"/>
    <p:sldId id="33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Bojan%20Lazar\Desktop\PhD\Podaci\Slucajni%20ulov\Fisheries-output%20summar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ojan%20Lazar\Desktop\PhD\Podaci\Slucajni%20ulov\Fisheries-output%20summar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ojan%20Lazar\Desktop\PhD\Podaci\Slucajni%20ulov\Pop%20model-update-RV%20Adriatic%20loggerhead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23919671759299"/>
          <c:y val="7.9780600350602526E-2"/>
          <c:w val="0.71956406558357522"/>
          <c:h val="0.79376498800959228"/>
        </c:manualLayout>
      </c:layout>
      <c:lineChart>
        <c:grouping val="standard"/>
        <c:varyColors val="0"/>
        <c:ser>
          <c:idx val="0"/>
          <c:order val="0"/>
          <c:tx>
            <c:strRef>
              <c:f>Sheet1!$B$1</c:f>
              <c:strCache>
                <c:ptCount val="1"/>
                <c:pt idx="0">
                  <c:v>no headstart, no TEDs</c:v>
                </c:pt>
              </c:strCache>
            </c:strRef>
          </c:tx>
          <c:spPr>
            <a:ln w="37087">
              <a:solidFill>
                <a:srgbClr val="488436"/>
              </a:solidFill>
              <a:prstDash val="solid"/>
            </a:ln>
          </c:spPr>
          <c:marker>
            <c:symbol val="none"/>
          </c:marker>
          <c:cat>
            <c:numRef>
              <c:f>Sheet1!$A$2:$A$34</c:f>
              <c:numCache>
                <c:formatCode>General</c:formatCode>
                <c:ptCount val="3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numCache>
            </c:numRef>
          </c:cat>
          <c:val>
            <c:numRef>
              <c:f>Sheet1!$B$2:$B$34</c:f>
              <c:numCache>
                <c:formatCode>General</c:formatCode>
                <c:ptCount val="33"/>
                <c:pt idx="0">
                  <c:v>394.3</c:v>
                </c:pt>
                <c:pt idx="1">
                  <c:v>379.3</c:v>
                </c:pt>
                <c:pt idx="2">
                  <c:v>371.8</c:v>
                </c:pt>
                <c:pt idx="3">
                  <c:v>334.7</c:v>
                </c:pt>
                <c:pt idx="4">
                  <c:v>306</c:v>
                </c:pt>
                <c:pt idx="5">
                  <c:v>296.8</c:v>
                </c:pt>
                <c:pt idx="6">
                  <c:v>289.10000000000002</c:v>
                </c:pt>
                <c:pt idx="7">
                  <c:v>289.10000000000002</c:v>
                </c:pt>
                <c:pt idx="8">
                  <c:v>280.8</c:v>
                </c:pt>
                <c:pt idx="9">
                  <c:v>286.7</c:v>
                </c:pt>
                <c:pt idx="10">
                  <c:v>321.8</c:v>
                </c:pt>
                <c:pt idx="11">
                  <c:v>378.2</c:v>
                </c:pt>
                <c:pt idx="12">
                  <c:v>380.9</c:v>
                </c:pt>
                <c:pt idx="13">
                  <c:v>409.9</c:v>
                </c:pt>
                <c:pt idx="14">
                  <c:v>425.5</c:v>
                </c:pt>
                <c:pt idx="15">
                  <c:v>413.2</c:v>
                </c:pt>
                <c:pt idx="16">
                  <c:v>433.4</c:v>
                </c:pt>
                <c:pt idx="17">
                  <c:v>447</c:v>
                </c:pt>
                <c:pt idx="18">
                  <c:v>458.1</c:v>
                </c:pt>
                <c:pt idx="19">
                  <c:v>460.3</c:v>
                </c:pt>
                <c:pt idx="20">
                  <c:v>491.8</c:v>
                </c:pt>
                <c:pt idx="21">
                  <c:v>525.9</c:v>
                </c:pt>
                <c:pt idx="22">
                  <c:v>567.29999999999995</c:v>
                </c:pt>
                <c:pt idx="23">
                  <c:v>605.4</c:v>
                </c:pt>
                <c:pt idx="24">
                  <c:v>664.1</c:v>
                </c:pt>
                <c:pt idx="25">
                  <c:v>700.1</c:v>
                </c:pt>
                <c:pt idx="26">
                  <c:v>770</c:v>
                </c:pt>
                <c:pt idx="27">
                  <c:v>859.9</c:v>
                </c:pt>
                <c:pt idx="28">
                  <c:v>867.7</c:v>
                </c:pt>
                <c:pt idx="29">
                  <c:v>874.9</c:v>
                </c:pt>
                <c:pt idx="30">
                  <c:v>891</c:v>
                </c:pt>
                <c:pt idx="31">
                  <c:v>915.2</c:v>
                </c:pt>
                <c:pt idx="32">
                  <c:v>948.7</c:v>
                </c:pt>
              </c:numCache>
            </c:numRef>
          </c:val>
          <c:smooth val="0"/>
          <c:extLst>
            <c:ext xmlns:c16="http://schemas.microsoft.com/office/drawing/2014/chart" uri="{C3380CC4-5D6E-409C-BE32-E72D297353CC}">
              <c16:uniqueId val="{00000000-B000-4447-8D35-B02FE41B4BBC}"/>
            </c:ext>
          </c:extLst>
        </c:ser>
        <c:ser>
          <c:idx val="1"/>
          <c:order val="1"/>
          <c:tx>
            <c:strRef>
              <c:f>Sheet1!$C$1</c:f>
              <c:strCache>
                <c:ptCount val="1"/>
                <c:pt idx="0">
                  <c:v>headstart, no TEDs</c:v>
                </c:pt>
              </c:strCache>
            </c:strRef>
          </c:tx>
          <c:spPr>
            <a:ln w="37087">
              <a:solidFill>
                <a:srgbClr val="00FF00"/>
              </a:solidFill>
              <a:prstDash val="sysDash"/>
            </a:ln>
          </c:spPr>
          <c:marker>
            <c:symbol val="none"/>
          </c:marker>
          <c:cat>
            <c:numRef>
              <c:f>Sheet1!$A$2:$A$34</c:f>
              <c:numCache>
                <c:formatCode>General</c:formatCode>
                <c:ptCount val="3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numCache>
            </c:numRef>
          </c:cat>
          <c:val>
            <c:numRef>
              <c:f>Sheet1!$C$2:$C$34</c:f>
              <c:numCache>
                <c:formatCode>General</c:formatCode>
                <c:ptCount val="33"/>
                <c:pt idx="0">
                  <c:v>394.3</c:v>
                </c:pt>
                <c:pt idx="1">
                  <c:v>379.3</c:v>
                </c:pt>
                <c:pt idx="2">
                  <c:v>371.8</c:v>
                </c:pt>
                <c:pt idx="3">
                  <c:v>334.7</c:v>
                </c:pt>
                <c:pt idx="4">
                  <c:v>306</c:v>
                </c:pt>
                <c:pt idx="5">
                  <c:v>296.8</c:v>
                </c:pt>
                <c:pt idx="6">
                  <c:v>289.10000000000002</c:v>
                </c:pt>
                <c:pt idx="7">
                  <c:v>289.10000000000002</c:v>
                </c:pt>
                <c:pt idx="8">
                  <c:v>280.8</c:v>
                </c:pt>
                <c:pt idx="9">
                  <c:v>286.7</c:v>
                </c:pt>
                <c:pt idx="10">
                  <c:v>327.10000000000002</c:v>
                </c:pt>
                <c:pt idx="11">
                  <c:v>386.9</c:v>
                </c:pt>
                <c:pt idx="12">
                  <c:v>394.8</c:v>
                </c:pt>
                <c:pt idx="13">
                  <c:v>427.9</c:v>
                </c:pt>
                <c:pt idx="14">
                  <c:v>443.8</c:v>
                </c:pt>
                <c:pt idx="15">
                  <c:v>431.7</c:v>
                </c:pt>
                <c:pt idx="16">
                  <c:v>448.9</c:v>
                </c:pt>
                <c:pt idx="17">
                  <c:v>466.4</c:v>
                </c:pt>
                <c:pt idx="18">
                  <c:v>485.3</c:v>
                </c:pt>
                <c:pt idx="19">
                  <c:v>493</c:v>
                </c:pt>
                <c:pt idx="20">
                  <c:v>524.20000000000005</c:v>
                </c:pt>
                <c:pt idx="21">
                  <c:v>567.9</c:v>
                </c:pt>
                <c:pt idx="22">
                  <c:v>617.29999999999995</c:v>
                </c:pt>
                <c:pt idx="23">
                  <c:v>660.9</c:v>
                </c:pt>
                <c:pt idx="24">
                  <c:v>726</c:v>
                </c:pt>
                <c:pt idx="25">
                  <c:v>767.5</c:v>
                </c:pt>
                <c:pt idx="26">
                  <c:v>857.2</c:v>
                </c:pt>
                <c:pt idx="27">
                  <c:v>933.3</c:v>
                </c:pt>
                <c:pt idx="28">
                  <c:v>938</c:v>
                </c:pt>
                <c:pt idx="29">
                  <c:v>944.4</c:v>
                </c:pt>
                <c:pt idx="30">
                  <c:v>959.6</c:v>
                </c:pt>
                <c:pt idx="31">
                  <c:v>986.2</c:v>
                </c:pt>
                <c:pt idx="32">
                  <c:v>1024</c:v>
                </c:pt>
              </c:numCache>
            </c:numRef>
          </c:val>
          <c:smooth val="0"/>
          <c:extLst>
            <c:ext xmlns:c16="http://schemas.microsoft.com/office/drawing/2014/chart" uri="{C3380CC4-5D6E-409C-BE32-E72D297353CC}">
              <c16:uniqueId val="{00000001-B000-4447-8D35-B02FE41B4BBC}"/>
            </c:ext>
          </c:extLst>
        </c:ser>
        <c:ser>
          <c:idx val="2"/>
          <c:order val="2"/>
          <c:tx>
            <c:strRef>
              <c:f>Sheet1!$D$1</c:f>
              <c:strCache>
                <c:ptCount val="1"/>
                <c:pt idx="0">
                  <c:v>no headstart, with TEDs</c:v>
                </c:pt>
              </c:strCache>
            </c:strRef>
          </c:tx>
          <c:spPr>
            <a:ln w="37087">
              <a:solidFill>
                <a:schemeClr val="tx2"/>
              </a:solidFill>
              <a:prstDash val="solid"/>
            </a:ln>
          </c:spPr>
          <c:marker>
            <c:symbol val="triangle"/>
            <c:size val="11"/>
            <c:spPr>
              <a:solidFill>
                <a:srgbClr val="FFFF00"/>
              </a:solidFill>
              <a:ln>
                <a:solidFill>
                  <a:schemeClr val="tx2"/>
                </a:solidFill>
                <a:prstDash val="solid"/>
              </a:ln>
            </c:spPr>
          </c:marker>
          <c:cat>
            <c:numRef>
              <c:f>Sheet1!$A$2:$A$34</c:f>
              <c:numCache>
                <c:formatCode>General</c:formatCode>
                <c:ptCount val="3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numCache>
            </c:numRef>
          </c:cat>
          <c:val>
            <c:numRef>
              <c:f>Sheet1!$D$2:$D$34</c:f>
              <c:numCache>
                <c:formatCode>General</c:formatCode>
                <c:ptCount val="33"/>
                <c:pt idx="0">
                  <c:v>394.3</c:v>
                </c:pt>
                <c:pt idx="1">
                  <c:v>379.3</c:v>
                </c:pt>
                <c:pt idx="2">
                  <c:v>371.8</c:v>
                </c:pt>
                <c:pt idx="3">
                  <c:v>334.7</c:v>
                </c:pt>
                <c:pt idx="4">
                  <c:v>306</c:v>
                </c:pt>
                <c:pt idx="5">
                  <c:v>296.8</c:v>
                </c:pt>
                <c:pt idx="6">
                  <c:v>289.10000000000002</c:v>
                </c:pt>
                <c:pt idx="7">
                  <c:v>289.10000000000002</c:v>
                </c:pt>
                <c:pt idx="8">
                  <c:v>280.8</c:v>
                </c:pt>
                <c:pt idx="9">
                  <c:v>286.7</c:v>
                </c:pt>
                <c:pt idx="10">
                  <c:v>321.8</c:v>
                </c:pt>
                <c:pt idx="11">
                  <c:v>378.2</c:v>
                </c:pt>
                <c:pt idx="12">
                  <c:v>406.3</c:v>
                </c:pt>
                <c:pt idx="13">
                  <c:v>475.1</c:v>
                </c:pt>
                <c:pt idx="14">
                  <c:v>538.70000000000005</c:v>
                </c:pt>
                <c:pt idx="15">
                  <c:v>568.79999999999995</c:v>
                </c:pt>
                <c:pt idx="16">
                  <c:v>665</c:v>
                </c:pt>
                <c:pt idx="17">
                  <c:v>764.9</c:v>
                </c:pt>
                <c:pt idx="18">
                  <c:v>875.9</c:v>
                </c:pt>
                <c:pt idx="19">
                  <c:v>981.6</c:v>
                </c:pt>
                <c:pt idx="20">
                  <c:v>1156</c:v>
                </c:pt>
                <c:pt idx="21">
                  <c:v>1332</c:v>
                </c:pt>
                <c:pt idx="22">
                  <c:v>1522</c:v>
                </c:pt>
                <c:pt idx="23">
                  <c:v>1700</c:v>
                </c:pt>
                <c:pt idx="24">
                  <c:v>1930</c:v>
                </c:pt>
                <c:pt idx="25">
                  <c:v>2098</c:v>
                </c:pt>
                <c:pt idx="26">
                  <c:v>2355</c:v>
                </c:pt>
                <c:pt idx="27">
                  <c:v>2668</c:v>
                </c:pt>
                <c:pt idx="28">
                  <c:v>3120</c:v>
                </c:pt>
                <c:pt idx="29">
                  <c:v>3612</c:v>
                </c:pt>
                <c:pt idx="30">
                  <c:v>4199</c:v>
                </c:pt>
                <c:pt idx="31">
                  <c:v>4870</c:v>
                </c:pt>
                <c:pt idx="32">
                  <c:v>5630</c:v>
                </c:pt>
              </c:numCache>
            </c:numRef>
          </c:val>
          <c:smooth val="0"/>
          <c:extLst>
            <c:ext xmlns:c16="http://schemas.microsoft.com/office/drawing/2014/chart" uri="{C3380CC4-5D6E-409C-BE32-E72D297353CC}">
              <c16:uniqueId val="{00000002-B000-4447-8D35-B02FE41B4BBC}"/>
            </c:ext>
          </c:extLst>
        </c:ser>
        <c:ser>
          <c:idx val="3"/>
          <c:order val="3"/>
          <c:tx>
            <c:strRef>
              <c:f>Sheet1!$E$1</c:f>
              <c:strCache>
                <c:ptCount val="1"/>
                <c:pt idx="0">
                  <c:v>headstart and TEDs</c:v>
                </c:pt>
              </c:strCache>
            </c:strRef>
          </c:tx>
          <c:spPr>
            <a:ln w="37087">
              <a:solidFill>
                <a:schemeClr val="tx2"/>
              </a:solidFill>
              <a:prstDash val="sysDash"/>
            </a:ln>
          </c:spPr>
          <c:marker>
            <c:symbol val="none"/>
          </c:marker>
          <c:cat>
            <c:numRef>
              <c:f>Sheet1!$A$2:$A$34</c:f>
              <c:numCache>
                <c:formatCode>General</c:formatCode>
                <c:ptCount val="3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numCache>
            </c:numRef>
          </c:cat>
          <c:val>
            <c:numRef>
              <c:f>Sheet1!$E$2:$E$34</c:f>
              <c:numCache>
                <c:formatCode>General</c:formatCode>
                <c:ptCount val="33"/>
                <c:pt idx="0">
                  <c:v>394.3</c:v>
                </c:pt>
                <c:pt idx="1">
                  <c:v>379.3</c:v>
                </c:pt>
                <c:pt idx="2">
                  <c:v>371.8</c:v>
                </c:pt>
                <c:pt idx="3">
                  <c:v>334.7</c:v>
                </c:pt>
                <c:pt idx="4">
                  <c:v>306</c:v>
                </c:pt>
                <c:pt idx="5">
                  <c:v>296.8</c:v>
                </c:pt>
                <c:pt idx="6">
                  <c:v>289.10000000000002</c:v>
                </c:pt>
                <c:pt idx="7">
                  <c:v>289.10000000000002</c:v>
                </c:pt>
                <c:pt idx="8">
                  <c:v>280.8</c:v>
                </c:pt>
                <c:pt idx="9">
                  <c:v>286.7</c:v>
                </c:pt>
                <c:pt idx="10">
                  <c:v>327.10000000000002</c:v>
                </c:pt>
                <c:pt idx="11">
                  <c:v>386.9</c:v>
                </c:pt>
                <c:pt idx="12">
                  <c:v>421.5</c:v>
                </c:pt>
                <c:pt idx="13">
                  <c:v>496.7</c:v>
                </c:pt>
                <c:pt idx="14">
                  <c:v>562.5</c:v>
                </c:pt>
                <c:pt idx="15">
                  <c:v>594.9</c:v>
                </c:pt>
                <c:pt idx="16">
                  <c:v>688.1</c:v>
                </c:pt>
                <c:pt idx="17">
                  <c:v>798.7</c:v>
                </c:pt>
                <c:pt idx="18">
                  <c:v>932.3</c:v>
                </c:pt>
                <c:pt idx="19">
                  <c:v>1058</c:v>
                </c:pt>
                <c:pt idx="20">
                  <c:v>1238</c:v>
                </c:pt>
                <c:pt idx="21">
                  <c:v>1445</c:v>
                </c:pt>
                <c:pt idx="22">
                  <c:v>1662</c:v>
                </c:pt>
                <c:pt idx="23">
                  <c:v>1861</c:v>
                </c:pt>
                <c:pt idx="24">
                  <c:v>2115</c:v>
                </c:pt>
                <c:pt idx="25">
                  <c:v>2303</c:v>
                </c:pt>
                <c:pt idx="26">
                  <c:v>2621</c:v>
                </c:pt>
                <c:pt idx="27">
                  <c:v>2903</c:v>
                </c:pt>
                <c:pt idx="28">
                  <c:v>3377</c:v>
                </c:pt>
                <c:pt idx="29">
                  <c:v>3906</c:v>
                </c:pt>
                <c:pt idx="30">
                  <c:v>4530</c:v>
                </c:pt>
                <c:pt idx="31">
                  <c:v>5261</c:v>
                </c:pt>
                <c:pt idx="32">
                  <c:v>6097</c:v>
                </c:pt>
              </c:numCache>
            </c:numRef>
          </c:val>
          <c:smooth val="0"/>
          <c:extLst>
            <c:ext xmlns:c16="http://schemas.microsoft.com/office/drawing/2014/chart" uri="{C3380CC4-5D6E-409C-BE32-E72D297353CC}">
              <c16:uniqueId val="{00000003-B000-4447-8D35-B02FE41B4BBC}"/>
            </c:ext>
          </c:extLst>
        </c:ser>
        <c:dLbls>
          <c:showLegendKey val="0"/>
          <c:showVal val="0"/>
          <c:showCatName val="0"/>
          <c:showSerName val="0"/>
          <c:showPercent val="0"/>
          <c:showBubbleSize val="0"/>
        </c:dLbls>
        <c:smooth val="0"/>
        <c:axId val="402588808"/>
        <c:axId val="402592728"/>
      </c:lineChart>
      <c:catAx>
        <c:axId val="402588808"/>
        <c:scaling>
          <c:orientation val="minMax"/>
        </c:scaling>
        <c:delete val="0"/>
        <c:axPos val="b"/>
        <c:numFmt formatCode="General" sourceLinked="1"/>
        <c:majorTickMark val="out"/>
        <c:minorTickMark val="none"/>
        <c:tickLblPos val="nextTo"/>
        <c:spPr>
          <a:ln w="18543">
            <a:solidFill>
              <a:schemeClr val="tx1"/>
            </a:solidFill>
            <a:prstDash val="solid"/>
          </a:ln>
        </c:spPr>
        <c:txPr>
          <a:bodyPr rot="0" vert="horz"/>
          <a:lstStyle/>
          <a:p>
            <a:pPr>
              <a:defRPr sz="2628" b="1" i="0" u="none" strike="noStrike" baseline="0">
                <a:solidFill>
                  <a:schemeClr val="tx1"/>
                </a:solidFill>
                <a:latin typeface="Times New Roman"/>
                <a:ea typeface="Times New Roman"/>
                <a:cs typeface="Times New Roman"/>
              </a:defRPr>
            </a:pPr>
            <a:endParaRPr lang="en-US"/>
          </a:p>
        </c:txPr>
        <c:crossAx val="402592728"/>
        <c:crosses val="autoZero"/>
        <c:auto val="0"/>
        <c:lblAlgn val="ctr"/>
        <c:lblOffset val="100"/>
        <c:tickLblSkip val="5"/>
        <c:tickMarkSkip val="1"/>
        <c:noMultiLvlLbl val="0"/>
      </c:catAx>
      <c:valAx>
        <c:axId val="402592728"/>
        <c:scaling>
          <c:orientation val="minMax"/>
        </c:scaling>
        <c:delete val="0"/>
        <c:axPos val="l"/>
        <c:title>
          <c:tx>
            <c:rich>
              <a:bodyPr/>
              <a:lstStyle/>
              <a:p>
                <a:pPr>
                  <a:defRPr sz="2400" b="1" i="0" u="none" strike="noStrike" baseline="0">
                    <a:solidFill>
                      <a:schemeClr val="tx1"/>
                    </a:solidFill>
                    <a:latin typeface="Arial"/>
                    <a:ea typeface="Arial"/>
                    <a:cs typeface="Arial"/>
                  </a:defRPr>
                </a:pPr>
                <a:r>
                  <a:rPr lang="en-US" sz="2400" dirty="0"/>
                  <a:t>Nesting Females (model)</a:t>
                </a:r>
              </a:p>
            </c:rich>
          </c:tx>
          <c:layout>
            <c:manualLayout>
              <c:xMode val="edge"/>
              <c:yMode val="edge"/>
              <c:x val="4.1902285015395137E-3"/>
              <c:y val="7.9425928523774891E-2"/>
            </c:manualLayout>
          </c:layout>
          <c:overlay val="0"/>
          <c:spPr>
            <a:noFill/>
            <a:ln w="37087">
              <a:noFill/>
            </a:ln>
          </c:spPr>
        </c:title>
        <c:numFmt formatCode="General" sourceLinked="1"/>
        <c:majorTickMark val="out"/>
        <c:minorTickMark val="none"/>
        <c:tickLblPos val="nextTo"/>
        <c:spPr>
          <a:ln w="18543">
            <a:solidFill>
              <a:schemeClr val="tx1"/>
            </a:solidFill>
            <a:prstDash val="solid"/>
          </a:ln>
        </c:spPr>
        <c:txPr>
          <a:bodyPr rot="0" vert="horz"/>
          <a:lstStyle/>
          <a:p>
            <a:pPr>
              <a:defRPr sz="2628" b="1" i="0" u="none" strike="noStrike" baseline="0">
                <a:solidFill>
                  <a:schemeClr val="tx1"/>
                </a:solidFill>
                <a:latin typeface="Times New Roman"/>
                <a:ea typeface="Times New Roman"/>
                <a:cs typeface="Times New Roman"/>
              </a:defRPr>
            </a:pPr>
            <a:endParaRPr lang="en-US"/>
          </a:p>
        </c:txPr>
        <c:crossAx val="402588808"/>
        <c:crosses val="autoZero"/>
        <c:crossBetween val="midCat"/>
      </c:valAx>
      <c:spPr>
        <a:noFill/>
        <a:ln w="37087">
          <a:noFill/>
        </a:ln>
      </c:spPr>
    </c:plotArea>
    <c:legend>
      <c:legendPos val="r"/>
      <c:layout>
        <c:manualLayout>
          <c:xMode val="edge"/>
          <c:yMode val="edge"/>
          <c:x val="0.31435265826204489"/>
          <c:y val="0.14649809760114627"/>
          <c:w val="0.44827810441182075"/>
          <c:h val="0.28012670522509131"/>
        </c:manualLayout>
      </c:layout>
      <c:overlay val="0"/>
      <c:spPr>
        <a:noFill/>
        <a:ln w="37087">
          <a:noFill/>
        </a:ln>
      </c:spPr>
      <c:txPr>
        <a:bodyPr/>
        <a:lstStyle/>
        <a:p>
          <a:pPr>
            <a:defRPr sz="140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628"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42983998839525"/>
          <c:y val="5.1461628117720183E-2"/>
          <c:w val="0.52620920705133589"/>
          <c:h val="0.54263360640651115"/>
        </c:manualLayout>
      </c:layout>
      <c:barChart>
        <c:barDir val="col"/>
        <c:grouping val="stacked"/>
        <c:varyColors val="0"/>
        <c:ser>
          <c:idx val="0"/>
          <c:order val="0"/>
          <c:tx>
            <c:v>GILLNETS</c:v>
          </c:tx>
          <c:spPr>
            <a:solidFill>
              <a:srgbClr val="FFC000"/>
            </a:solidFill>
            <a:ln>
              <a:solidFill>
                <a:sysClr val="windowText" lastClr="000000"/>
              </a:solidFill>
            </a:ln>
          </c:spPr>
          <c:invertIfNegative val="0"/>
          <c:cat>
            <c:strRef>
              <c:f>'gillnets vs. trawls'!$H$26:$H$31</c:f>
              <c:strCache>
                <c:ptCount val="6"/>
                <c:pt idx="0">
                  <c:v>JAN-FEB</c:v>
                </c:pt>
                <c:pt idx="1">
                  <c:v>MAR-APR</c:v>
                </c:pt>
                <c:pt idx="2">
                  <c:v>MAY-JUN</c:v>
                </c:pt>
                <c:pt idx="3">
                  <c:v>JUL-AUG</c:v>
                </c:pt>
                <c:pt idx="4">
                  <c:v>SEP-OCT</c:v>
                </c:pt>
                <c:pt idx="5">
                  <c:v>NOV-DEC</c:v>
                </c:pt>
              </c:strCache>
            </c:strRef>
          </c:cat>
          <c:val>
            <c:numRef>
              <c:f>'gillnets vs. trawls'!$I$26:$I$31</c:f>
              <c:numCache>
                <c:formatCode>0.0</c:formatCode>
                <c:ptCount val="6"/>
                <c:pt idx="0">
                  <c:v>0</c:v>
                </c:pt>
                <c:pt idx="1">
                  <c:v>0</c:v>
                </c:pt>
                <c:pt idx="2">
                  <c:v>76.666666666666671</c:v>
                </c:pt>
                <c:pt idx="3">
                  <c:v>74.468085106382958</c:v>
                </c:pt>
                <c:pt idx="4">
                  <c:v>46.875</c:v>
                </c:pt>
                <c:pt idx="5">
                  <c:v>6.666666666666667</c:v>
                </c:pt>
              </c:numCache>
            </c:numRef>
          </c:val>
          <c:extLst>
            <c:ext xmlns:c16="http://schemas.microsoft.com/office/drawing/2014/chart" uri="{C3380CC4-5D6E-409C-BE32-E72D297353CC}">
              <c16:uniqueId val="{00000000-D8D9-45B5-B15B-E839850A24BA}"/>
            </c:ext>
          </c:extLst>
        </c:ser>
        <c:ser>
          <c:idx val="1"/>
          <c:order val="1"/>
          <c:tx>
            <c:v>BOTTOM TRAWLS</c:v>
          </c:tx>
          <c:spPr>
            <a:solidFill>
              <a:srgbClr val="99CCFF"/>
            </a:solidFill>
            <a:ln>
              <a:solidFill>
                <a:sysClr val="windowText" lastClr="000000"/>
              </a:solidFill>
            </a:ln>
          </c:spPr>
          <c:invertIfNegative val="0"/>
          <c:cat>
            <c:strRef>
              <c:f>'gillnets vs. trawls'!$H$26:$H$31</c:f>
              <c:strCache>
                <c:ptCount val="6"/>
                <c:pt idx="0">
                  <c:v>JAN-FEB</c:v>
                </c:pt>
                <c:pt idx="1">
                  <c:v>MAR-APR</c:v>
                </c:pt>
                <c:pt idx="2">
                  <c:v>MAY-JUN</c:v>
                </c:pt>
                <c:pt idx="3">
                  <c:v>JUL-AUG</c:v>
                </c:pt>
                <c:pt idx="4">
                  <c:v>SEP-OCT</c:v>
                </c:pt>
                <c:pt idx="5">
                  <c:v>NOV-DEC</c:v>
                </c:pt>
              </c:strCache>
            </c:strRef>
          </c:cat>
          <c:val>
            <c:numRef>
              <c:f>'gillnets vs. trawls'!$J$26:$J$31</c:f>
              <c:numCache>
                <c:formatCode>0.0</c:formatCode>
                <c:ptCount val="6"/>
                <c:pt idx="0">
                  <c:v>100</c:v>
                </c:pt>
                <c:pt idx="1">
                  <c:v>100</c:v>
                </c:pt>
                <c:pt idx="2">
                  <c:v>23.333333333333172</c:v>
                </c:pt>
                <c:pt idx="3">
                  <c:v>25.531914893617031</c:v>
                </c:pt>
                <c:pt idx="4">
                  <c:v>53.125000000000163</c:v>
                </c:pt>
                <c:pt idx="5">
                  <c:v>93.333333333333258</c:v>
                </c:pt>
              </c:numCache>
            </c:numRef>
          </c:val>
          <c:extLst>
            <c:ext xmlns:c16="http://schemas.microsoft.com/office/drawing/2014/chart" uri="{C3380CC4-5D6E-409C-BE32-E72D297353CC}">
              <c16:uniqueId val="{00000001-D8D9-45B5-B15B-E839850A24BA}"/>
            </c:ext>
          </c:extLst>
        </c:ser>
        <c:dLbls>
          <c:showLegendKey val="0"/>
          <c:showVal val="0"/>
          <c:showCatName val="0"/>
          <c:showSerName val="0"/>
          <c:showPercent val="0"/>
          <c:showBubbleSize val="0"/>
        </c:dLbls>
        <c:gapWidth val="104"/>
        <c:overlap val="100"/>
        <c:axId val="209006592"/>
        <c:axId val="209008128"/>
      </c:barChart>
      <c:catAx>
        <c:axId val="209006592"/>
        <c:scaling>
          <c:orientation val="minMax"/>
        </c:scaling>
        <c:delete val="0"/>
        <c:axPos val="b"/>
        <c:numFmt formatCode="General" sourceLinked="1"/>
        <c:majorTickMark val="out"/>
        <c:minorTickMark val="none"/>
        <c:tickLblPos val="nextTo"/>
        <c:crossAx val="209008128"/>
        <c:crosses val="autoZero"/>
        <c:auto val="1"/>
        <c:lblAlgn val="ctr"/>
        <c:lblOffset val="100"/>
        <c:noMultiLvlLbl val="0"/>
      </c:catAx>
      <c:valAx>
        <c:axId val="209008128"/>
        <c:scaling>
          <c:orientation val="minMax"/>
          <c:max val="100"/>
        </c:scaling>
        <c:delete val="0"/>
        <c:axPos val="l"/>
        <c:majorGridlines/>
        <c:title>
          <c:tx>
            <c:rich>
              <a:bodyPr rot="-5400000" vert="horz"/>
              <a:lstStyle/>
              <a:p>
                <a:pPr>
                  <a:defRPr b="0"/>
                </a:pPr>
                <a:r>
                  <a:rPr lang="hr-HR" sz="1100" b="0" dirty="0"/>
                  <a:t>FREQUENCY</a:t>
                </a:r>
                <a:endParaRPr lang="en-US" b="0" dirty="0"/>
              </a:p>
            </c:rich>
          </c:tx>
          <c:layout/>
          <c:overlay val="0"/>
        </c:title>
        <c:numFmt formatCode="0" sourceLinked="0"/>
        <c:majorTickMark val="out"/>
        <c:minorTickMark val="none"/>
        <c:tickLblPos val="nextTo"/>
        <c:txPr>
          <a:bodyPr/>
          <a:lstStyle/>
          <a:p>
            <a:pPr>
              <a:defRPr sz="1100"/>
            </a:pPr>
            <a:endParaRPr lang="en-US"/>
          </a:p>
        </c:txPr>
        <c:crossAx val="209006592"/>
        <c:crosses val="autoZero"/>
        <c:crossBetween val="between"/>
        <c:majorUnit val="20"/>
      </c:valAx>
    </c:plotArea>
    <c:legend>
      <c:legendPos val="r"/>
      <c:layout>
        <c:manualLayout>
          <c:xMode val="edge"/>
          <c:yMode val="edge"/>
          <c:x val="0.6222694214119836"/>
          <c:y val="0.74788910842492262"/>
          <c:w val="0.36484084100898845"/>
          <c:h val="0.14923430107225963"/>
        </c:manualLayout>
      </c:layout>
      <c:overlay val="0"/>
      <c:spPr>
        <a:solidFill>
          <a:schemeClr val="bg1"/>
        </a:solidFill>
        <a:ln>
          <a:noFill/>
        </a:ln>
      </c:spPr>
      <c:txPr>
        <a:bodyPr/>
        <a:lstStyle/>
        <a:p>
          <a:pPr>
            <a:defRPr sz="1400"/>
          </a:pPr>
          <a:endParaRPr lang="en-US"/>
        </a:p>
      </c:txPr>
    </c:legend>
    <c:plotVisOnly val="1"/>
    <c:dispBlanksAs val="gap"/>
    <c:showDLblsOverMax val="0"/>
  </c:chart>
  <c:spPr>
    <a:ln>
      <a:noFill/>
    </a:ln>
  </c:spPr>
  <c:txPr>
    <a:bodyPr/>
    <a:lstStyle/>
    <a:p>
      <a:pPr>
        <a:defRPr sz="105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GILLNETS</c:v>
          </c:tx>
          <c:spPr>
            <a:solidFill>
              <a:srgbClr val="FFC000"/>
            </a:solidFill>
            <a:ln>
              <a:solidFill>
                <a:sysClr val="windowText" lastClr="000000"/>
              </a:solidFill>
            </a:ln>
          </c:spPr>
          <c:invertIfNegative val="0"/>
          <c:cat>
            <c:strRef>
              <c:f>'gillnets vs. trawls'!$H$47:$H$50</c:f>
              <c:strCache>
                <c:ptCount val="4"/>
                <c:pt idx="0">
                  <c:v>&lt; 30</c:v>
                </c:pt>
                <c:pt idx="1">
                  <c:v>30-50</c:v>
                </c:pt>
                <c:pt idx="2">
                  <c:v>50-70</c:v>
                </c:pt>
                <c:pt idx="3">
                  <c:v>&gt; 70</c:v>
                </c:pt>
              </c:strCache>
            </c:strRef>
          </c:cat>
          <c:val>
            <c:numRef>
              <c:f>'gillnets vs. trawls'!$I$47:$I$50</c:f>
              <c:numCache>
                <c:formatCode>0.0</c:formatCode>
                <c:ptCount val="4"/>
                <c:pt idx="0">
                  <c:v>72.222222222222214</c:v>
                </c:pt>
                <c:pt idx="1">
                  <c:v>66.666666666666657</c:v>
                </c:pt>
                <c:pt idx="2">
                  <c:v>19.298245614035086</c:v>
                </c:pt>
                <c:pt idx="3">
                  <c:v>18.75</c:v>
                </c:pt>
              </c:numCache>
            </c:numRef>
          </c:val>
          <c:extLst>
            <c:ext xmlns:c16="http://schemas.microsoft.com/office/drawing/2014/chart" uri="{C3380CC4-5D6E-409C-BE32-E72D297353CC}">
              <c16:uniqueId val="{00000000-982B-47CC-B8C1-9C7A62BAC14E}"/>
            </c:ext>
          </c:extLst>
        </c:ser>
        <c:ser>
          <c:idx val="1"/>
          <c:order val="1"/>
          <c:tx>
            <c:v>BOTTOM TRAWLS</c:v>
          </c:tx>
          <c:spPr>
            <a:solidFill>
              <a:srgbClr val="99CCFF"/>
            </a:solidFill>
            <a:ln>
              <a:solidFill>
                <a:sysClr val="windowText" lastClr="000000"/>
              </a:solidFill>
            </a:ln>
          </c:spPr>
          <c:invertIfNegative val="0"/>
          <c:cat>
            <c:strRef>
              <c:f>'gillnets vs. trawls'!$H$47:$H$50</c:f>
              <c:strCache>
                <c:ptCount val="4"/>
                <c:pt idx="0">
                  <c:v>&lt; 30</c:v>
                </c:pt>
                <c:pt idx="1">
                  <c:v>30-50</c:v>
                </c:pt>
                <c:pt idx="2">
                  <c:v>50-70</c:v>
                </c:pt>
                <c:pt idx="3">
                  <c:v>&gt; 70</c:v>
                </c:pt>
              </c:strCache>
            </c:strRef>
          </c:cat>
          <c:val>
            <c:numRef>
              <c:f>'gillnets vs. trawls'!$J$47:$J$50</c:f>
              <c:numCache>
                <c:formatCode>0.0</c:formatCode>
                <c:ptCount val="4"/>
                <c:pt idx="0">
                  <c:v>27.777777777777779</c:v>
                </c:pt>
                <c:pt idx="1">
                  <c:v>33.333333333333329</c:v>
                </c:pt>
                <c:pt idx="2">
                  <c:v>80.701754385964904</c:v>
                </c:pt>
                <c:pt idx="3">
                  <c:v>81.25</c:v>
                </c:pt>
              </c:numCache>
            </c:numRef>
          </c:val>
          <c:extLst>
            <c:ext xmlns:c16="http://schemas.microsoft.com/office/drawing/2014/chart" uri="{C3380CC4-5D6E-409C-BE32-E72D297353CC}">
              <c16:uniqueId val="{00000001-982B-47CC-B8C1-9C7A62BAC14E}"/>
            </c:ext>
          </c:extLst>
        </c:ser>
        <c:dLbls>
          <c:showLegendKey val="0"/>
          <c:showVal val="0"/>
          <c:showCatName val="0"/>
          <c:showSerName val="0"/>
          <c:showPercent val="0"/>
          <c:showBubbleSize val="0"/>
        </c:dLbls>
        <c:gapWidth val="150"/>
        <c:overlap val="100"/>
        <c:axId val="225724672"/>
        <c:axId val="225751424"/>
      </c:barChart>
      <c:catAx>
        <c:axId val="225724672"/>
        <c:scaling>
          <c:orientation val="minMax"/>
        </c:scaling>
        <c:delete val="0"/>
        <c:axPos val="b"/>
        <c:title>
          <c:tx>
            <c:rich>
              <a:bodyPr/>
              <a:lstStyle/>
              <a:p>
                <a:pPr>
                  <a:defRPr sz="1400" b="0">
                    <a:latin typeface="Arial" pitchFamily="34" charset="0"/>
                    <a:cs typeface="Arial" pitchFamily="34" charset="0"/>
                  </a:defRPr>
                </a:pPr>
                <a:r>
                  <a:rPr lang="en-US" sz="1400" b="0">
                    <a:latin typeface="Arial" pitchFamily="34" charset="0"/>
                    <a:cs typeface="Arial" pitchFamily="34" charset="0"/>
                  </a:rPr>
                  <a:t>CCL (cm)</a:t>
                </a:r>
              </a:p>
            </c:rich>
          </c:tx>
          <c:layout/>
          <c:overlay val="0"/>
        </c:title>
        <c:numFmt formatCode="General" sourceLinked="0"/>
        <c:majorTickMark val="out"/>
        <c:minorTickMark val="none"/>
        <c:tickLblPos val="nextTo"/>
        <c:txPr>
          <a:bodyPr/>
          <a:lstStyle/>
          <a:p>
            <a:pPr>
              <a:defRPr sz="1200">
                <a:latin typeface="Arial" pitchFamily="34" charset="0"/>
                <a:cs typeface="Arial" pitchFamily="34" charset="0"/>
              </a:defRPr>
            </a:pPr>
            <a:endParaRPr lang="en-US"/>
          </a:p>
        </c:txPr>
        <c:crossAx val="225751424"/>
        <c:crosses val="autoZero"/>
        <c:auto val="1"/>
        <c:lblAlgn val="ctr"/>
        <c:lblOffset val="100"/>
        <c:noMultiLvlLbl val="0"/>
      </c:catAx>
      <c:valAx>
        <c:axId val="225751424"/>
        <c:scaling>
          <c:orientation val="minMax"/>
          <c:max val="100"/>
        </c:scaling>
        <c:delete val="0"/>
        <c:axPos val="l"/>
        <c:majorGridlines/>
        <c:title>
          <c:tx>
            <c:rich>
              <a:bodyPr rot="-5400000" vert="horz"/>
              <a:lstStyle/>
              <a:p>
                <a:pPr>
                  <a:defRPr sz="1050" b="0">
                    <a:latin typeface="Arial" pitchFamily="34" charset="0"/>
                    <a:cs typeface="Arial" pitchFamily="34" charset="0"/>
                  </a:defRPr>
                </a:pPr>
                <a:r>
                  <a:rPr lang="hr-HR" sz="1050" b="0">
                    <a:latin typeface="Arial" pitchFamily="34" charset="0"/>
                    <a:cs typeface="Arial" pitchFamily="34" charset="0"/>
                  </a:rPr>
                  <a:t>FREQUENCY</a:t>
                </a:r>
                <a:endParaRPr lang="en-US" sz="1050" b="0">
                  <a:latin typeface="Arial" pitchFamily="34" charset="0"/>
                  <a:cs typeface="Arial" pitchFamily="34" charset="0"/>
                </a:endParaRPr>
              </a:p>
            </c:rich>
          </c:tx>
          <c:layout/>
          <c:overlay val="0"/>
        </c:title>
        <c:numFmt formatCode="0" sourceLinked="0"/>
        <c:majorTickMark val="out"/>
        <c:minorTickMark val="none"/>
        <c:tickLblPos val="nextTo"/>
        <c:txPr>
          <a:bodyPr/>
          <a:lstStyle/>
          <a:p>
            <a:pPr>
              <a:defRPr sz="1050">
                <a:latin typeface="Arial" pitchFamily="34" charset="0"/>
                <a:cs typeface="Arial" pitchFamily="34" charset="0"/>
              </a:defRPr>
            </a:pPr>
            <a:endParaRPr lang="en-US"/>
          </a:p>
        </c:txPr>
        <c:crossAx val="225724672"/>
        <c:crosses val="autoZero"/>
        <c:crossBetween val="between"/>
        <c:majorUnit val="20"/>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06085858585891"/>
          <c:y val="6.5737115733468313E-2"/>
          <c:w val="0.76339671717171764"/>
          <c:h val="0.72908437449846564"/>
        </c:manualLayout>
      </c:layout>
      <c:lineChart>
        <c:grouping val="standard"/>
        <c:varyColors val="0"/>
        <c:ser>
          <c:idx val="0"/>
          <c:order val="0"/>
          <c:tx>
            <c:v>slow growth</c:v>
          </c:tx>
          <c:spPr>
            <a:ln w="19050" cmpd="sng">
              <a:solidFill>
                <a:srgbClr val="00FF00"/>
              </a:solidFill>
              <a:prstDash val="sysDash"/>
            </a:ln>
          </c:spPr>
          <c:marker>
            <c:symbol val="triangle"/>
            <c:size val="5"/>
            <c:spPr>
              <a:solidFill>
                <a:srgbClr val="00FF00"/>
              </a:solidFill>
              <a:ln>
                <a:solidFill>
                  <a:srgbClr val="00FF00"/>
                </a:solidFill>
                <a:prstDash val="solid"/>
              </a:ln>
            </c:spPr>
          </c:marker>
          <c:val>
            <c:numRef>
              <c:f>'growth curves'!$B$9:$B$44</c:f>
              <c:numCache>
                <c:formatCode>General</c:formatCode>
                <c:ptCount val="36"/>
                <c:pt idx="0">
                  <c:v>9.3936038971917828</c:v>
                </c:pt>
                <c:pt idx="1">
                  <c:v>14.378932302410377</c:v>
                </c:pt>
                <c:pt idx="2">
                  <c:v>19.073937782715376</c:v>
                </c:pt>
                <c:pt idx="3">
                  <c:v>23.495527429050284</c:v>
                </c:pt>
                <c:pt idx="4">
                  <c:v>27.659623740031829</c:v>
                </c:pt>
                <c:pt idx="5">
                  <c:v>31.581221960143189</c:v>
                </c:pt>
                <c:pt idx="6">
                  <c:v>35.274444078811094</c:v>
                </c:pt>
                <c:pt idx="7">
                  <c:v>38.752589684821913</c:v>
                </c:pt>
                <c:pt idx="8">
                  <c:v>42.02818385920434</c:v>
                </c:pt>
                <c:pt idx="9">
                  <c:v>45.113022279052998</c:v>
                </c:pt>
                <c:pt idx="10">
                  <c:v>48.018213694704535</c:v>
                </c:pt>
                <c:pt idx="11">
                  <c:v>50.754219933238574</c:v>
                </c:pt>
                <c:pt idx="12">
                  <c:v>53.330893572355144</c:v>
                </c:pt>
                <c:pt idx="13">
                  <c:v>55.757513420296213</c:v>
                </c:pt>
                <c:pt idx="14">
                  <c:v>58.042817929579563</c:v>
                </c:pt>
                <c:pt idx="15">
                  <c:v>60.195036664862315</c:v>
                </c:pt>
                <c:pt idx="16">
                  <c:v>62.221919938267213</c:v>
                </c:pt>
                <c:pt idx="17">
                  <c:v>64.130766718875009</c:v>
                </c:pt>
                <c:pt idx="18">
                  <c:v>65.928450916897958</c:v>
                </c:pt>
                <c:pt idx="19">
                  <c:v>67.621446137179475</c:v>
                </c:pt>
                <c:pt idx="20">
                  <c:v>69.215848991170873</c:v>
                </c:pt>
                <c:pt idx="21">
                  <c:v>70.717401051304194</c:v>
                </c:pt>
                <c:pt idx="22">
                  <c:v>72.131509526868129</c:v>
                </c:pt>
                <c:pt idx="23">
                  <c:v>73.463266735795727</c:v>
                </c:pt>
                <c:pt idx="24">
                  <c:v>74.717468442507723</c:v>
                </c:pt>
                <c:pt idx="25">
                  <c:v>75.898631127849441</c:v>
                </c:pt>
                <c:pt idx="26">
                  <c:v>77.011008253299408</c:v>
                </c:pt>
                <c:pt idx="27">
                  <c:v>78.058605578017634</c:v>
                </c:pt>
                <c:pt idx="28">
                  <c:v>79.04519558391577</c:v>
                </c:pt>
                <c:pt idx="29">
                  <c:v>79.974331060657718</c:v>
                </c:pt>
                <c:pt idx="30">
                  <c:v>80.849357899548949</c:v>
                </c:pt>
                <c:pt idx="31">
                  <c:v>81.673427142349965</c:v>
                </c:pt>
                <c:pt idx="32">
                  <c:v>82.449506328439838</c:v>
                </c:pt>
                <c:pt idx="33">
                  <c:v>83.180390181150358</c:v>
                </c:pt>
                <c:pt idx="34">
                  <c:v>83.868710671803939</c:v>
                </c:pt>
                <c:pt idx="35">
                  <c:v>84.51694649764012</c:v>
                </c:pt>
              </c:numCache>
            </c:numRef>
          </c:val>
          <c:smooth val="0"/>
          <c:extLst>
            <c:ext xmlns:c16="http://schemas.microsoft.com/office/drawing/2014/chart" uri="{C3380CC4-5D6E-409C-BE32-E72D297353CC}">
              <c16:uniqueId val="{00000000-2805-4D32-972A-496CA0B54483}"/>
            </c:ext>
          </c:extLst>
        </c:ser>
        <c:ser>
          <c:idx val="1"/>
          <c:order val="1"/>
          <c:tx>
            <c:v>fast growth</c:v>
          </c:tx>
          <c:spPr>
            <a:ln w="19050">
              <a:solidFill>
                <a:srgbClr val="FFC000"/>
              </a:solidFill>
              <a:prstDash val="solid"/>
            </a:ln>
          </c:spPr>
          <c:marker>
            <c:symbol val="square"/>
            <c:size val="4"/>
            <c:spPr>
              <a:solidFill>
                <a:srgbClr val="FFC000"/>
              </a:solidFill>
              <a:ln>
                <a:solidFill>
                  <a:srgbClr val="FFC000"/>
                </a:solidFill>
                <a:prstDash val="solid"/>
              </a:ln>
            </c:spPr>
          </c:marker>
          <c:val>
            <c:numRef>
              <c:f>'growth curves'!$D$9:$D$44</c:f>
              <c:numCache>
                <c:formatCode>General</c:formatCode>
                <c:ptCount val="36"/>
                <c:pt idx="0">
                  <c:v>12.338000256837759</c:v>
                </c:pt>
                <c:pt idx="1">
                  <c:v>19.829414724548357</c:v>
                </c:pt>
                <c:pt idx="2">
                  <c:v>26.641904282368117</c:v>
                </c:pt>
                <c:pt idx="3">
                  <c:v>32.836997902596849</c:v>
                </c:pt>
                <c:pt idx="4">
                  <c:v>38.470648367329645</c:v>
                </c:pt>
                <c:pt idx="5">
                  <c:v>43.593737622212075</c:v>
                </c:pt>
                <c:pt idx="6">
                  <c:v>48.252536331467162</c:v>
                </c:pt>
                <c:pt idx="7">
                  <c:v>52.489121784799245</c:v>
                </c:pt>
                <c:pt idx="8">
                  <c:v>56.341757930621277</c:v>
                </c:pt>
                <c:pt idx="9">
                  <c:v>59.845240967985838</c:v>
                </c:pt>
                <c:pt idx="10">
                  <c:v>63.031213618533712</c:v>
                </c:pt>
                <c:pt idx="11">
                  <c:v>65.928450916897958</c:v>
                </c:pt>
                <c:pt idx="12">
                  <c:v>68.563120100762291</c:v>
                </c:pt>
                <c:pt idx="13">
                  <c:v>70.959016947845996</c:v>
                </c:pt>
                <c:pt idx="14">
                  <c:v>73.13778069436168</c:v>
                </c:pt>
                <c:pt idx="15">
                  <c:v>75.119089476043683</c:v>
                </c:pt>
                <c:pt idx="16">
                  <c:v>76.920838056928147</c:v>
                </c:pt>
                <c:pt idx="17">
                  <c:v>78.559299451103627</c:v>
                </c:pt>
                <c:pt idx="18">
                  <c:v>80.049271897136578</c:v>
                </c:pt>
                <c:pt idx="19">
                  <c:v>81.404212512662468</c:v>
                </c:pt>
                <c:pt idx="20">
                  <c:v>82.636358836232134</c:v>
                </c:pt>
                <c:pt idx="21">
                  <c:v>83.756839354193318</c:v>
                </c:pt>
                <c:pt idx="22">
                  <c:v>84.775774010823383</c:v>
                </c:pt>
                <c:pt idx="23">
                  <c:v>85.702365609557646</c:v>
                </c:pt>
                <c:pt idx="24">
                  <c:v>86.544982930750649</c:v>
                </c:pt>
                <c:pt idx="25">
                  <c:v>87.311236316757658</c:v>
                </c:pt>
                <c:pt idx="26">
                  <c:v>88.00804640693724</c:v>
                </c:pt>
                <c:pt idx="27">
                  <c:v>88.641706643410828</c:v>
                </c:pt>
                <c:pt idx="28">
                  <c:v>89.217940112108579</c:v>
                </c:pt>
                <c:pt idx="29">
                  <c:v>89.741951232477192</c:v>
                </c:pt>
                <c:pt idx="30">
                  <c:v>90.218472762700458</c:v>
                </c:pt>
                <c:pt idx="31">
                  <c:v>90.651808544977371</c:v>
                </c:pt>
                <c:pt idx="32">
                  <c:v>91.045872376915298</c:v>
                </c:pt>
                <c:pt idx="33">
                  <c:v>91.404223360135958</c:v>
                </c:pt>
                <c:pt idx="34">
                  <c:v>91.730098045313326</c:v>
                </c:pt>
                <c:pt idx="35">
                  <c:v>92.026439664043096</c:v>
                </c:pt>
              </c:numCache>
            </c:numRef>
          </c:val>
          <c:smooth val="0"/>
          <c:extLst>
            <c:ext xmlns:c16="http://schemas.microsoft.com/office/drawing/2014/chart" uri="{C3380CC4-5D6E-409C-BE32-E72D297353CC}">
              <c16:uniqueId val="{00000001-2805-4D32-972A-496CA0B54483}"/>
            </c:ext>
          </c:extLst>
        </c:ser>
        <c:dLbls>
          <c:showLegendKey val="0"/>
          <c:showVal val="0"/>
          <c:showCatName val="0"/>
          <c:showSerName val="0"/>
          <c:showPercent val="0"/>
          <c:showBubbleSize val="0"/>
        </c:dLbls>
        <c:marker val="1"/>
        <c:smooth val="0"/>
        <c:axId val="344509824"/>
        <c:axId val="344549248"/>
      </c:lineChart>
      <c:catAx>
        <c:axId val="344509824"/>
        <c:scaling>
          <c:orientation val="minMax"/>
        </c:scaling>
        <c:delete val="0"/>
        <c:axPos val="b"/>
        <c:title>
          <c:tx>
            <c:rich>
              <a:bodyPr/>
              <a:lstStyle/>
              <a:p>
                <a:pPr>
                  <a:defRPr/>
                </a:pPr>
                <a:r>
                  <a:rPr lang="hr-HR"/>
                  <a:t>Starost (god)</a:t>
                </a:r>
              </a:p>
            </c:rich>
          </c:tx>
          <c:layout>
            <c:manualLayout>
              <c:xMode val="edge"/>
              <c:yMode val="edge"/>
              <c:x val="0.43800474338298712"/>
              <c:y val="0.89641521908998023"/>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1200">
                <a:solidFill>
                  <a:schemeClr val="tx1"/>
                </a:solidFill>
              </a:defRPr>
            </a:pPr>
            <a:endParaRPr lang="en-US"/>
          </a:p>
        </c:txPr>
        <c:crossAx val="344549248"/>
        <c:crosses val="autoZero"/>
        <c:auto val="1"/>
        <c:lblAlgn val="ctr"/>
        <c:lblOffset val="100"/>
        <c:tickLblSkip val="3"/>
        <c:tickMarkSkip val="1"/>
        <c:noMultiLvlLbl val="0"/>
      </c:catAx>
      <c:valAx>
        <c:axId val="344549248"/>
        <c:scaling>
          <c:orientation val="minMax"/>
        </c:scaling>
        <c:delete val="0"/>
        <c:axPos val="l"/>
        <c:majorGridlines>
          <c:spPr>
            <a:ln w="3175">
              <a:solidFill>
                <a:schemeClr val="bg1">
                  <a:lumMod val="50000"/>
                </a:schemeClr>
              </a:solidFill>
              <a:prstDash val="solid"/>
            </a:ln>
          </c:spPr>
        </c:majorGridlines>
        <c:title>
          <c:tx>
            <c:rich>
              <a:bodyPr/>
              <a:lstStyle/>
              <a:p>
                <a:pPr>
                  <a:defRPr/>
                </a:pPr>
                <a:r>
                  <a:rPr lang="en-US"/>
                  <a:t>CCL (cm)</a:t>
                </a:r>
              </a:p>
            </c:rich>
          </c:tx>
          <c:layout>
            <c:manualLayout>
              <c:xMode val="edge"/>
              <c:yMode val="edge"/>
              <c:x val="2.1024950194478701E-2"/>
              <c:y val="0.33231231592235028"/>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1200">
                <a:solidFill>
                  <a:schemeClr val="tx1"/>
                </a:solidFill>
              </a:defRPr>
            </a:pPr>
            <a:endParaRPr lang="en-US"/>
          </a:p>
        </c:txPr>
        <c:crossAx val="344509824"/>
        <c:crosses val="autoZero"/>
        <c:crossBetween val="between"/>
      </c:valAx>
      <c:spPr>
        <a:noFill/>
        <a:ln w="25400">
          <a:noFill/>
        </a:ln>
      </c:spPr>
    </c:plotArea>
    <c:plotVisOnly val="1"/>
    <c:dispBlanksAs val="gap"/>
    <c:showDLblsOverMax val="0"/>
  </c:chart>
  <c:spPr>
    <a:noFill/>
    <a:ln w="9525">
      <a:noFill/>
    </a:ln>
  </c:spPr>
  <c:txPr>
    <a:bodyPr/>
    <a:lstStyle/>
    <a:p>
      <a:pPr>
        <a:defRPr sz="1100" b="0" i="0" u="none" strike="noStrike" baseline="0">
          <a:solidFill>
            <a:schemeClr val="bg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1AA692-F03E-494F-A765-C6CF982B7B91}" type="datetimeFigureOut">
              <a:rPr lang="en-US" smtClean="0"/>
              <a:t>5/4/2022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742C90-80DB-4706-80A6-B725D4F6C2BD}" type="slidenum">
              <a:rPr lang="en-US" smtClean="0"/>
              <a:t>‹#›</a:t>
            </a:fld>
            <a:endParaRPr lang="en-US"/>
          </a:p>
        </p:txBody>
      </p:sp>
    </p:spTree>
    <p:extLst>
      <p:ext uri="{BB962C8B-B14F-4D97-AF65-F5344CB8AC3E}">
        <p14:creationId xmlns:p14="http://schemas.microsoft.com/office/powerpoint/2010/main" val="2775812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BE89-9BBC-4CA2-B136-39F49E1F3405}" type="datetime1">
              <a:rPr lang="en-US" smtClean="0"/>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8F80C-5FC2-4846-9ADB-39107FF86D14}" type="slidenum">
              <a:rPr lang="en-US" smtClean="0"/>
              <a:t>‹#›</a:t>
            </a:fld>
            <a:endParaRPr lang="en-US"/>
          </a:p>
        </p:txBody>
      </p:sp>
    </p:spTree>
    <p:extLst>
      <p:ext uri="{BB962C8B-B14F-4D97-AF65-F5344CB8AC3E}">
        <p14:creationId xmlns:p14="http://schemas.microsoft.com/office/powerpoint/2010/main" val="9957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7E3B2-BCA2-4615-8F02-F0987E8E0008}" type="datetime1">
              <a:rPr lang="en-US" smtClean="0"/>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8F80C-5FC2-4846-9ADB-39107FF86D14}" type="slidenum">
              <a:rPr lang="en-US" smtClean="0"/>
              <a:t>‹#›</a:t>
            </a:fld>
            <a:endParaRPr lang="en-US"/>
          </a:p>
        </p:txBody>
      </p:sp>
    </p:spTree>
    <p:extLst>
      <p:ext uri="{BB962C8B-B14F-4D97-AF65-F5344CB8AC3E}">
        <p14:creationId xmlns:p14="http://schemas.microsoft.com/office/powerpoint/2010/main" val="345543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2DC03-8514-4959-ACE8-5FFE8E00D4F9}" type="datetime1">
              <a:rPr lang="en-US" smtClean="0"/>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8F80C-5FC2-4846-9ADB-39107FF86D14}" type="slidenum">
              <a:rPr lang="en-US" smtClean="0"/>
              <a:t>‹#›</a:t>
            </a:fld>
            <a:endParaRPr lang="en-US"/>
          </a:p>
        </p:txBody>
      </p:sp>
    </p:spTree>
    <p:extLst>
      <p:ext uri="{BB962C8B-B14F-4D97-AF65-F5344CB8AC3E}">
        <p14:creationId xmlns:p14="http://schemas.microsoft.com/office/powerpoint/2010/main" val="583645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fld id="{BB6DCDCE-1444-42DA-8B25-A921290B44FE}" type="datetime1">
              <a:rPr lang="en-US" smtClean="0"/>
              <a:t>5/4/2022</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B97B8AC9-192F-46D1-BB3E-CA55BB9B4FFF}" type="slidenum">
              <a:rPr lang="en-US"/>
              <a:pPr/>
              <a:t>‹#›</a:t>
            </a:fld>
            <a:endParaRPr lang="en-US"/>
          </a:p>
        </p:txBody>
      </p:sp>
    </p:spTree>
    <p:extLst>
      <p:ext uri="{BB962C8B-B14F-4D97-AF65-F5344CB8AC3E}">
        <p14:creationId xmlns:p14="http://schemas.microsoft.com/office/powerpoint/2010/main" val="349948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EB0B7-0444-404E-B1F0-8E9A63B431BB}" type="datetime1">
              <a:rPr lang="en-US" smtClean="0"/>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8F80C-5FC2-4846-9ADB-39107FF86D14}" type="slidenum">
              <a:rPr lang="en-US" smtClean="0"/>
              <a:t>‹#›</a:t>
            </a:fld>
            <a:endParaRPr lang="en-US"/>
          </a:p>
        </p:txBody>
      </p:sp>
    </p:spTree>
    <p:extLst>
      <p:ext uri="{BB962C8B-B14F-4D97-AF65-F5344CB8AC3E}">
        <p14:creationId xmlns:p14="http://schemas.microsoft.com/office/powerpoint/2010/main" val="3596935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DD1B0-D884-4FAE-852A-DBA5BCFF6987}" type="datetime1">
              <a:rPr lang="en-US" smtClean="0"/>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8F80C-5FC2-4846-9ADB-39107FF86D14}" type="slidenum">
              <a:rPr lang="en-US" smtClean="0"/>
              <a:t>‹#›</a:t>
            </a:fld>
            <a:endParaRPr lang="en-US"/>
          </a:p>
        </p:txBody>
      </p:sp>
    </p:spTree>
    <p:extLst>
      <p:ext uri="{BB962C8B-B14F-4D97-AF65-F5344CB8AC3E}">
        <p14:creationId xmlns:p14="http://schemas.microsoft.com/office/powerpoint/2010/main" val="3113279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7D43FC-3ADF-48CC-8DA6-08AF5A249775}" type="datetime1">
              <a:rPr lang="en-US" smtClean="0"/>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8F80C-5FC2-4846-9ADB-39107FF86D14}" type="slidenum">
              <a:rPr lang="en-US" smtClean="0"/>
              <a:t>‹#›</a:t>
            </a:fld>
            <a:endParaRPr lang="en-US"/>
          </a:p>
        </p:txBody>
      </p:sp>
    </p:spTree>
    <p:extLst>
      <p:ext uri="{BB962C8B-B14F-4D97-AF65-F5344CB8AC3E}">
        <p14:creationId xmlns:p14="http://schemas.microsoft.com/office/powerpoint/2010/main" val="41871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5A53D4-D98B-4473-854F-2EFEAD9D8980}" type="datetime1">
              <a:rPr lang="en-US" smtClean="0"/>
              <a:t>5/4/2022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38F80C-5FC2-4846-9ADB-39107FF86D14}" type="slidenum">
              <a:rPr lang="en-US" smtClean="0"/>
              <a:t>‹#›</a:t>
            </a:fld>
            <a:endParaRPr lang="en-US"/>
          </a:p>
        </p:txBody>
      </p:sp>
    </p:spTree>
    <p:extLst>
      <p:ext uri="{BB962C8B-B14F-4D97-AF65-F5344CB8AC3E}">
        <p14:creationId xmlns:p14="http://schemas.microsoft.com/office/powerpoint/2010/main" val="95651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11DD7C-30B8-44BA-9A89-CB5F4F11F4DC}" type="datetime1">
              <a:rPr lang="en-US" smtClean="0"/>
              <a:t>5/4/2022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38F80C-5FC2-4846-9ADB-39107FF86D14}" type="slidenum">
              <a:rPr lang="en-US" smtClean="0"/>
              <a:t>‹#›</a:t>
            </a:fld>
            <a:endParaRPr lang="en-US"/>
          </a:p>
        </p:txBody>
      </p:sp>
    </p:spTree>
    <p:extLst>
      <p:ext uri="{BB962C8B-B14F-4D97-AF65-F5344CB8AC3E}">
        <p14:creationId xmlns:p14="http://schemas.microsoft.com/office/powerpoint/2010/main" val="204938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CAC5B-7B9A-4185-A307-54F2E9DFA6CF}" type="datetime1">
              <a:rPr lang="en-US" smtClean="0"/>
              <a:t>5/4/2022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38F80C-5FC2-4846-9ADB-39107FF86D14}" type="slidenum">
              <a:rPr lang="en-US" smtClean="0"/>
              <a:t>‹#›</a:t>
            </a:fld>
            <a:endParaRPr lang="en-US"/>
          </a:p>
        </p:txBody>
      </p:sp>
    </p:spTree>
    <p:extLst>
      <p:ext uri="{BB962C8B-B14F-4D97-AF65-F5344CB8AC3E}">
        <p14:creationId xmlns:p14="http://schemas.microsoft.com/office/powerpoint/2010/main" val="130320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A29F7-48FF-466F-A738-BECCD75468AF}" type="datetime1">
              <a:rPr lang="en-US" smtClean="0"/>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8F80C-5FC2-4846-9ADB-39107FF86D14}" type="slidenum">
              <a:rPr lang="en-US" smtClean="0"/>
              <a:t>‹#›</a:t>
            </a:fld>
            <a:endParaRPr lang="en-US"/>
          </a:p>
        </p:txBody>
      </p:sp>
    </p:spTree>
    <p:extLst>
      <p:ext uri="{BB962C8B-B14F-4D97-AF65-F5344CB8AC3E}">
        <p14:creationId xmlns:p14="http://schemas.microsoft.com/office/powerpoint/2010/main" val="1286037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E8F04-D7E7-4B4F-A03D-87553C64B83F}" type="datetime1">
              <a:rPr lang="en-US" smtClean="0"/>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8F80C-5FC2-4846-9ADB-39107FF86D14}" type="slidenum">
              <a:rPr lang="en-US" smtClean="0"/>
              <a:t>‹#›</a:t>
            </a:fld>
            <a:endParaRPr lang="en-US"/>
          </a:p>
        </p:txBody>
      </p:sp>
    </p:spTree>
    <p:extLst>
      <p:ext uri="{BB962C8B-B14F-4D97-AF65-F5344CB8AC3E}">
        <p14:creationId xmlns:p14="http://schemas.microsoft.com/office/powerpoint/2010/main" val="196136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7C903-2317-4001-B47E-FA70BBC49192}" type="datetime1">
              <a:rPr lang="en-US" smtClean="0"/>
              <a:t>5/4/2022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8F80C-5FC2-4846-9ADB-39107FF86D14}" type="slidenum">
              <a:rPr lang="en-US" smtClean="0"/>
              <a:t>‹#›</a:t>
            </a:fld>
            <a:endParaRPr lang="en-US"/>
          </a:p>
        </p:txBody>
      </p:sp>
    </p:spTree>
    <p:extLst>
      <p:ext uri="{BB962C8B-B14F-4D97-AF65-F5344CB8AC3E}">
        <p14:creationId xmlns:p14="http://schemas.microsoft.com/office/powerpoint/2010/main" val="5543914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36.wmf"/><Relationship Id="rId5" Type="http://schemas.openxmlformats.org/officeDocument/2006/relationships/oleObject" Target="../embeddings/oleObject5.bin"/><Relationship Id="rId4" Type="http://schemas.openxmlformats.org/officeDocument/2006/relationships/image" Target="../media/image3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0.emf"/><Relationship Id="rId5" Type="http://schemas.openxmlformats.org/officeDocument/2006/relationships/oleObject" Target="../embeddings/oleObject7.bin"/><Relationship Id="rId4" Type="http://schemas.openxmlformats.org/officeDocument/2006/relationships/image" Target="../media/image39.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41.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42.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43.e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44.emf"/></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Population models to prioritize bycatch mitigation options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Selina Heppell</a:t>
            </a:r>
          </a:p>
          <a:p>
            <a:r>
              <a:rPr lang="en-US" dirty="0" smtClean="0"/>
              <a:t>Oregon State University</a:t>
            </a:r>
          </a:p>
          <a:p>
            <a:r>
              <a:rPr lang="en-US" dirty="0" smtClean="0"/>
              <a:t>Department of Fisheries, Wildlife, and Conservation Sciences</a:t>
            </a:r>
          </a:p>
        </p:txBody>
      </p:sp>
      <p:sp>
        <p:nvSpPr>
          <p:cNvPr id="4" name="Slide Number Placeholder 3"/>
          <p:cNvSpPr>
            <a:spLocks noGrp="1"/>
          </p:cNvSpPr>
          <p:nvPr>
            <p:ph type="sldNum" sz="quarter" idx="12"/>
          </p:nvPr>
        </p:nvSpPr>
        <p:spPr/>
        <p:txBody>
          <a:bodyPr/>
          <a:lstStyle/>
          <a:p>
            <a:fld id="{3838F80C-5FC2-4846-9ADB-39107FF86D14}" type="slidenum">
              <a:rPr lang="en-US" smtClean="0"/>
              <a:t>1</a:t>
            </a:fld>
            <a:endParaRPr lang="en-US"/>
          </a:p>
        </p:txBody>
      </p:sp>
    </p:spTree>
    <p:extLst>
      <p:ext uri="{BB962C8B-B14F-4D97-AF65-F5344CB8AC3E}">
        <p14:creationId xmlns:p14="http://schemas.microsoft.com/office/powerpoint/2010/main" val="1296878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3076" y="1003652"/>
            <a:ext cx="6800850" cy="857250"/>
          </a:xfrm>
        </p:spPr>
        <p:txBody>
          <a:bodyPr/>
          <a:lstStyle/>
          <a:p>
            <a:r>
              <a:rPr lang="en-US" altLang="en-US" sz="2400" dirty="0">
                <a:latin typeface="Lucida Sans Unicode" panose="020B0602030504020204" pitchFamily="34" charset="0"/>
              </a:rPr>
              <a:t>A simple stage-structured sea turtle model</a:t>
            </a:r>
            <a:r>
              <a:rPr lang="en-US" altLang="en-US" sz="1800" dirty="0">
                <a:latin typeface="Lucida Sans Unicode" panose="020B0602030504020204" pitchFamily="34" charset="0"/>
              </a:rPr>
              <a:t> </a:t>
            </a:r>
            <a:br>
              <a:rPr lang="en-US" altLang="en-US" sz="1800" dirty="0">
                <a:latin typeface="Lucida Sans Unicode" panose="020B0602030504020204" pitchFamily="34" charset="0"/>
              </a:rPr>
            </a:br>
            <a:r>
              <a:rPr lang="en-US" altLang="en-US" sz="1350" dirty="0">
                <a:latin typeface="Lucida Sans Unicode" panose="020B0602030504020204" pitchFamily="34" charset="0"/>
              </a:rPr>
              <a:t>(Heppell et al. 1996, 2004)</a:t>
            </a:r>
          </a:p>
        </p:txBody>
      </p:sp>
      <p:grpSp>
        <p:nvGrpSpPr>
          <p:cNvPr id="23555" name="Group 3"/>
          <p:cNvGrpSpPr>
            <a:grpSpLocks/>
          </p:cNvGrpSpPr>
          <p:nvPr/>
        </p:nvGrpSpPr>
        <p:grpSpPr bwMode="auto">
          <a:xfrm>
            <a:off x="2569765" y="2203539"/>
            <a:ext cx="1069181" cy="789385"/>
            <a:chOff x="624" y="1368"/>
            <a:chExt cx="898" cy="728"/>
          </a:xfrm>
        </p:grpSpPr>
        <p:sp>
          <p:nvSpPr>
            <p:cNvPr id="23556" name="Oval 4"/>
            <p:cNvSpPr>
              <a:spLocks noChangeArrowheads="1"/>
            </p:cNvSpPr>
            <p:nvPr/>
          </p:nvSpPr>
          <p:spPr bwMode="auto">
            <a:xfrm>
              <a:off x="730" y="1368"/>
              <a:ext cx="686" cy="728"/>
            </a:xfrm>
            <a:prstGeom prst="ellipse">
              <a:avLst/>
            </a:prstGeom>
            <a:solidFill>
              <a:srgbClr val="66FFFF"/>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3557" name="Text Box 5"/>
            <p:cNvSpPr txBox="1">
              <a:spLocks noChangeArrowheads="1"/>
            </p:cNvSpPr>
            <p:nvPr/>
          </p:nvSpPr>
          <p:spPr bwMode="auto">
            <a:xfrm>
              <a:off x="624" y="1488"/>
              <a:ext cx="898" cy="53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50" dirty="0">
                  <a:solidFill>
                    <a:srgbClr val="FF0000"/>
                  </a:solidFill>
                  <a:latin typeface="Arial" panose="020B0604020202020204" pitchFamily="34" charset="0"/>
                </a:rPr>
                <a:t>Eggs</a:t>
              </a:r>
            </a:p>
            <a:p>
              <a:pPr algn="ctr"/>
              <a:r>
                <a:rPr lang="en-US" altLang="en-US" sz="1050" dirty="0">
                  <a:solidFill>
                    <a:srgbClr val="FF0000"/>
                  </a:solidFill>
                  <a:latin typeface="Arial" panose="020B0604020202020204" pitchFamily="34" charset="0"/>
                </a:rPr>
                <a:t>hatchlings</a:t>
              </a:r>
            </a:p>
            <a:p>
              <a:pPr algn="ctr"/>
              <a:r>
                <a:rPr lang="en-US" altLang="en-US" sz="1050" dirty="0">
                  <a:solidFill>
                    <a:srgbClr val="FF0000"/>
                  </a:solidFill>
                  <a:latin typeface="Arial" panose="020B0604020202020204" pitchFamily="34" charset="0"/>
                </a:rPr>
                <a:t>(age 0)</a:t>
              </a:r>
            </a:p>
          </p:txBody>
        </p:sp>
      </p:grpSp>
      <p:grpSp>
        <p:nvGrpSpPr>
          <p:cNvPr id="23558" name="Group 6"/>
          <p:cNvGrpSpPr>
            <a:grpSpLocks/>
          </p:cNvGrpSpPr>
          <p:nvPr/>
        </p:nvGrpSpPr>
        <p:grpSpPr bwMode="auto">
          <a:xfrm>
            <a:off x="3941365" y="3232238"/>
            <a:ext cx="1069181" cy="971550"/>
            <a:chOff x="1522" y="1392"/>
            <a:chExt cx="898" cy="896"/>
          </a:xfrm>
        </p:grpSpPr>
        <p:grpSp>
          <p:nvGrpSpPr>
            <p:cNvPr id="23559" name="Group 7"/>
            <p:cNvGrpSpPr>
              <a:grpSpLocks/>
            </p:cNvGrpSpPr>
            <p:nvPr/>
          </p:nvGrpSpPr>
          <p:grpSpPr bwMode="auto">
            <a:xfrm>
              <a:off x="1628" y="1392"/>
              <a:ext cx="686" cy="896"/>
              <a:chOff x="1628" y="1392"/>
              <a:chExt cx="686" cy="896"/>
            </a:xfrm>
          </p:grpSpPr>
          <p:grpSp>
            <p:nvGrpSpPr>
              <p:cNvPr id="23560" name="Group 8"/>
              <p:cNvGrpSpPr>
                <a:grpSpLocks/>
              </p:cNvGrpSpPr>
              <p:nvPr/>
            </p:nvGrpSpPr>
            <p:grpSpPr bwMode="auto">
              <a:xfrm>
                <a:off x="1839" y="1952"/>
                <a:ext cx="263" cy="336"/>
                <a:chOff x="1248" y="1584"/>
                <a:chExt cx="240" cy="240"/>
              </a:xfrm>
            </p:grpSpPr>
            <p:sp>
              <p:nvSpPr>
                <p:cNvPr id="23561" name="Oval 9"/>
                <p:cNvSpPr>
                  <a:spLocks noChangeArrowheads="1"/>
                </p:cNvSpPr>
                <p:nvPr/>
              </p:nvSpPr>
              <p:spPr bwMode="auto">
                <a:xfrm>
                  <a:off x="1248" y="158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3562" name="Line 10"/>
                <p:cNvSpPr>
                  <a:spLocks noChangeShapeType="1"/>
                </p:cNvSpPr>
                <p:nvPr/>
              </p:nvSpPr>
              <p:spPr bwMode="auto">
                <a:xfrm flipV="1">
                  <a:off x="1488" y="1680"/>
                  <a:ext cx="0" cy="48"/>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23563" name="Oval 11"/>
              <p:cNvSpPr>
                <a:spLocks noChangeArrowheads="1"/>
              </p:cNvSpPr>
              <p:nvPr/>
            </p:nvSpPr>
            <p:spPr bwMode="auto">
              <a:xfrm>
                <a:off x="1628" y="1392"/>
                <a:ext cx="686" cy="728"/>
              </a:xfrm>
              <a:prstGeom prst="ellipse">
                <a:avLst/>
              </a:prstGeom>
              <a:solidFill>
                <a:srgbClr val="66FFFF"/>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23564" name="Text Box 12"/>
            <p:cNvSpPr txBox="1">
              <a:spLocks noChangeArrowheads="1"/>
            </p:cNvSpPr>
            <p:nvPr/>
          </p:nvSpPr>
          <p:spPr bwMode="auto">
            <a:xfrm>
              <a:off x="1522" y="1560"/>
              <a:ext cx="898" cy="38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50" dirty="0">
                  <a:solidFill>
                    <a:srgbClr val="FF0000"/>
                  </a:solidFill>
                  <a:latin typeface="Arial" panose="020B0604020202020204" pitchFamily="34" charset="0"/>
                </a:rPr>
                <a:t>Pelagic</a:t>
              </a:r>
            </a:p>
            <a:p>
              <a:pPr algn="ctr"/>
              <a:r>
                <a:rPr lang="en-US" altLang="en-US" sz="1050" dirty="0">
                  <a:solidFill>
                    <a:srgbClr val="FF0000"/>
                  </a:solidFill>
                  <a:latin typeface="Arial" panose="020B0604020202020204" pitchFamily="34" charset="0"/>
                </a:rPr>
                <a:t>juveniles</a:t>
              </a:r>
            </a:p>
          </p:txBody>
        </p:sp>
      </p:grpSp>
      <p:grpSp>
        <p:nvGrpSpPr>
          <p:cNvPr id="23565" name="Group 13"/>
          <p:cNvGrpSpPr>
            <a:grpSpLocks/>
          </p:cNvGrpSpPr>
          <p:nvPr/>
        </p:nvGrpSpPr>
        <p:grpSpPr bwMode="auto">
          <a:xfrm>
            <a:off x="2569765" y="4260938"/>
            <a:ext cx="1069181" cy="971550"/>
            <a:chOff x="2498" y="1392"/>
            <a:chExt cx="898" cy="896"/>
          </a:xfrm>
        </p:grpSpPr>
        <p:grpSp>
          <p:nvGrpSpPr>
            <p:cNvPr id="23566" name="Group 14"/>
            <p:cNvGrpSpPr>
              <a:grpSpLocks/>
            </p:cNvGrpSpPr>
            <p:nvPr/>
          </p:nvGrpSpPr>
          <p:grpSpPr bwMode="auto">
            <a:xfrm>
              <a:off x="2619" y="1392"/>
              <a:ext cx="687" cy="896"/>
              <a:chOff x="2619" y="1392"/>
              <a:chExt cx="687" cy="896"/>
            </a:xfrm>
          </p:grpSpPr>
          <p:grpSp>
            <p:nvGrpSpPr>
              <p:cNvPr id="23567" name="Group 15"/>
              <p:cNvGrpSpPr>
                <a:grpSpLocks/>
              </p:cNvGrpSpPr>
              <p:nvPr/>
            </p:nvGrpSpPr>
            <p:grpSpPr bwMode="auto">
              <a:xfrm>
                <a:off x="2830" y="1952"/>
                <a:ext cx="265" cy="336"/>
                <a:chOff x="1248" y="1584"/>
                <a:chExt cx="240" cy="240"/>
              </a:xfrm>
            </p:grpSpPr>
            <p:sp>
              <p:nvSpPr>
                <p:cNvPr id="23568" name="Oval 16"/>
                <p:cNvSpPr>
                  <a:spLocks noChangeArrowheads="1"/>
                </p:cNvSpPr>
                <p:nvPr/>
              </p:nvSpPr>
              <p:spPr bwMode="auto">
                <a:xfrm>
                  <a:off x="1248" y="158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3569" name="Line 17"/>
                <p:cNvSpPr>
                  <a:spLocks noChangeShapeType="1"/>
                </p:cNvSpPr>
                <p:nvPr/>
              </p:nvSpPr>
              <p:spPr bwMode="auto">
                <a:xfrm flipV="1">
                  <a:off x="1488" y="1680"/>
                  <a:ext cx="0" cy="48"/>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23570" name="Oval 18"/>
              <p:cNvSpPr>
                <a:spLocks noChangeArrowheads="1"/>
              </p:cNvSpPr>
              <p:nvPr/>
            </p:nvSpPr>
            <p:spPr bwMode="auto">
              <a:xfrm>
                <a:off x="2619" y="1392"/>
                <a:ext cx="687" cy="728"/>
              </a:xfrm>
              <a:prstGeom prst="ellipse">
                <a:avLst/>
              </a:prstGeom>
              <a:solidFill>
                <a:srgbClr val="66FFFF"/>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srgbClr val="FF0000"/>
                  </a:solidFill>
                </a:endParaRPr>
              </a:p>
            </p:txBody>
          </p:sp>
        </p:grpSp>
        <p:sp>
          <p:nvSpPr>
            <p:cNvPr id="23571" name="Text Box 19"/>
            <p:cNvSpPr txBox="1">
              <a:spLocks noChangeArrowheads="1"/>
            </p:cNvSpPr>
            <p:nvPr/>
          </p:nvSpPr>
          <p:spPr bwMode="auto">
            <a:xfrm>
              <a:off x="2498" y="1584"/>
              <a:ext cx="898" cy="38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50" dirty="0">
                  <a:solidFill>
                    <a:srgbClr val="FF0000"/>
                  </a:solidFill>
                  <a:latin typeface="Arial" panose="020B0604020202020204" pitchFamily="34" charset="0"/>
                </a:rPr>
                <a:t>Benthic juveniles</a:t>
              </a:r>
            </a:p>
          </p:txBody>
        </p:sp>
      </p:grpSp>
      <p:grpSp>
        <p:nvGrpSpPr>
          <p:cNvPr id="23572" name="Group 20"/>
          <p:cNvGrpSpPr>
            <a:grpSpLocks/>
          </p:cNvGrpSpPr>
          <p:nvPr/>
        </p:nvGrpSpPr>
        <p:grpSpPr bwMode="auto">
          <a:xfrm>
            <a:off x="1255314" y="3175089"/>
            <a:ext cx="816769" cy="989410"/>
            <a:chOff x="3586" y="1392"/>
            <a:chExt cx="686" cy="912"/>
          </a:xfrm>
        </p:grpSpPr>
        <p:grpSp>
          <p:nvGrpSpPr>
            <p:cNvPr id="23573" name="Group 21"/>
            <p:cNvGrpSpPr>
              <a:grpSpLocks/>
            </p:cNvGrpSpPr>
            <p:nvPr/>
          </p:nvGrpSpPr>
          <p:grpSpPr bwMode="auto">
            <a:xfrm>
              <a:off x="3827" y="1968"/>
              <a:ext cx="265" cy="336"/>
              <a:chOff x="1248" y="1584"/>
              <a:chExt cx="240" cy="240"/>
            </a:xfrm>
          </p:grpSpPr>
          <p:sp>
            <p:nvSpPr>
              <p:cNvPr id="23574" name="Oval 22"/>
              <p:cNvSpPr>
                <a:spLocks noChangeArrowheads="1"/>
              </p:cNvSpPr>
              <p:nvPr/>
            </p:nvSpPr>
            <p:spPr bwMode="auto">
              <a:xfrm>
                <a:off x="1248" y="158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3575" name="Line 23"/>
              <p:cNvSpPr>
                <a:spLocks noChangeShapeType="1"/>
              </p:cNvSpPr>
              <p:nvPr/>
            </p:nvSpPr>
            <p:spPr bwMode="auto">
              <a:xfrm flipV="1">
                <a:off x="1488" y="1680"/>
                <a:ext cx="0" cy="48"/>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23576" name="Oval 24"/>
            <p:cNvSpPr>
              <a:spLocks noChangeArrowheads="1"/>
            </p:cNvSpPr>
            <p:nvPr/>
          </p:nvSpPr>
          <p:spPr bwMode="auto">
            <a:xfrm>
              <a:off x="3586" y="1392"/>
              <a:ext cx="686" cy="728"/>
            </a:xfrm>
            <a:prstGeom prst="ellipse">
              <a:avLst/>
            </a:prstGeom>
            <a:solidFill>
              <a:srgbClr val="66FFFF"/>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3577" name="Text Box 25"/>
            <p:cNvSpPr txBox="1">
              <a:spLocks noChangeArrowheads="1"/>
            </p:cNvSpPr>
            <p:nvPr/>
          </p:nvSpPr>
          <p:spPr bwMode="auto">
            <a:xfrm>
              <a:off x="3646" y="1648"/>
              <a:ext cx="596" cy="234"/>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50" dirty="0">
                  <a:solidFill>
                    <a:srgbClr val="FF0000"/>
                  </a:solidFill>
                  <a:latin typeface="Arial" panose="020B0604020202020204" pitchFamily="34" charset="0"/>
                </a:rPr>
                <a:t>Adults</a:t>
              </a:r>
            </a:p>
          </p:txBody>
        </p:sp>
      </p:grpSp>
      <p:cxnSp>
        <p:nvCxnSpPr>
          <p:cNvPr id="23578" name="AutoShape 26"/>
          <p:cNvCxnSpPr>
            <a:cxnSpLocks noChangeShapeType="1"/>
            <a:stCxn id="23557" idx="3"/>
            <a:endCxn id="23563" idx="0"/>
          </p:cNvCxnSpPr>
          <p:nvPr/>
        </p:nvCxnSpPr>
        <p:spPr bwMode="auto">
          <a:xfrm>
            <a:off x="3638946" y="2622086"/>
            <a:ext cx="837010" cy="610152"/>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9" name="AutoShape 27"/>
          <p:cNvCxnSpPr>
            <a:cxnSpLocks noChangeShapeType="1"/>
            <a:stCxn id="23563" idx="3"/>
            <a:endCxn id="23571" idx="3"/>
          </p:cNvCxnSpPr>
          <p:nvPr/>
        </p:nvCxnSpPr>
        <p:spPr bwMode="auto">
          <a:xfrm rot="5400000">
            <a:off x="3527688" y="4017277"/>
            <a:ext cx="770755" cy="548238"/>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0" name="AutoShape 28"/>
          <p:cNvCxnSpPr>
            <a:cxnSpLocks noChangeShapeType="1"/>
            <a:stCxn id="23571" idx="1"/>
            <a:endCxn id="23576" idx="5"/>
          </p:cNvCxnSpPr>
          <p:nvPr/>
        </p:nvCxnSpPr>
        <p:spPr bwMode="auto">
          <a:xfrm rot="10800000">
            <a:off x="1952471" y="3849220"/>
            <a:ext cx="617295" cy="827555"/>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1" name="AutoShape 29"/>
          <p:cNvCxnSpPr>
            <a:cxnSpLocks noChangeShapeType="1"/>
            <a:stCxn id="23576" idx="0"/>
            <a:endCxn id="23557" idx="1"/>
          </p:cNvCxnSpPr>
          <p:nvPr/>
        </p:nvCxnSpPr>
        <p:spPr bwMode="auto">
          <a:xfrm rot="5400000" flipH="1" flipV="1">
            <a:off x="1840231" y="2445555"/>
            <a:ext cx="553003" cy="906066"/>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82" name="Text Box 30"/>
          <p:cNvSpPr txBox="1">
            <a:spLocks noChangeArrowheads="1"/>
          </p:cNvSpPr>
          <p:nvPr/>
        </p:nvSpPr>
        <p:spPr bwMode="auto">
          <a:xfrm>
            <a:off x="4341413" y="2546439"/>
            <a:ext cx="54292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500" b="1" dirty="0">
                <a:latin typeface="Arial" panose="020B0604020202020204" pitchFamily="34" charset="0"/>
              </a:rPr>
              <a:t>G</a:t>
            </a:r>
            <a:r>
              <a:rPr lang="en-US" altLang="en-US" sz="1500" b="1" baseline="-25000" dirty="0">
                <a:latin typeface="Arial" panose="020B0604020202020204" pitchFamily="34" charset="0"/>
              </a:rPr>
              <a:t>1</a:t>
            </a:r>
          </a:p>
        </p:txBody>
      </p:sp>
      <p:sp>
        <p:nvSpPr>
          <p:cNvPr id="23583" name="Text Box 31"/>
          <p:cNvSpPr txBox="1">
            <a:spLocks noChangeArrowheads="1"/>
          </p:cNvSpPr>
          <p:nvPr/>
        </p:nvSpPr>
        <p:spPr bwMode="auto">
          <a:xfrm>
            <a:off x="3941365" y="4489539"/>
            <a:ext cx="69056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500" b="1" dirty="0">
                <a:latin typeface="Arial" panose="020B0604020202020204" pitchFamily="34" charset="0"/>
              </a:rPr>
              <a:t>G</a:t>
            </a:r>
            <a:r>
              <a:rPr lang="en-US" altLang="en-US" sz="1500" b="1" baseline="-25000" dirty="0">
                <a:latin typeface="Arial" panose="020B0604020202020204" pitchFamily="34" charset="0"/>
              </a:rPr>
              <a:t>2</a:t>
            </a:r>
          </a:p>
        </p:txBody>
      </p:sp>
      <p:sp>
        <p:nvSpPr>
          <p:cNvPr id="23584" name="Text Box 32"/>
          <p:cNvSpPr txBox="1">
            <a:spLocks noChangeArrowheads="1"/>
          </p:cNvSpPr>
          <p:nvPr/>
        </p:nvSpPr>
        <p:spPr bwMode="auto">
          <a:xfrm>
            <a:off x="1883963" y="4489539"/>
            <a:ext cx="6858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500" b="1" dirty="0">
                <a:latin typeface="Arial" panose="020B0604020202020204" pitchFamily="34" charset="0"/>
              </a:rPr>
              <a:t>G</a:t>
            </a:r>
            <a:r>
              <a:rPr lang="en-US" altLang="en-US" sz="1500" b="1" baseline="-25000" dirty="0">
                <a:latin typeface="Arial" panose="020B0604020202020204" pitchFamily="34" charset="0"/>
              </a:rPr>
              <a:t>3</a:t>
            </a:r>
          </a:p>
        </p:txBody>
      </p:sp>
      <p:sp>
        <p:nvSpPr>
          <p:cNvPr id="23585" name="Text Box 33"/>
          <p:cNvSpPr txBox="1">
            <a:spLocks noChangeArrowheads="1"/>
          </p:cNvSpPr>
          <p:nvPr/>
        </p:nvSpPr>
        <p:spPr bwMode="auto">
          <a:xfrm>
            <a:off x="4570015" y="4089489"/>
            <a:ext cx="35480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500" b="1">
                <a:latin typeface="Arial" panose="020B0604020202020204" pitchFamily="34" charset="0"/>
              </a:rPr>
              <a:t>P</a:t>
            </a:r>
            <a:r>
              <a:rPr lang="en-US" altLang="en-US" sz="1500" b="1" baseline="-25000">
                <a:latin typeface="Arial" panose="020B0604020202020204" pitchFamily="34" charset="0"/>
              </a:rPr>
              <a:t>2</a:t>
            </a:r>
          </a:p>
        </p:txBody>
      </p:sp>
      <p:sp>
        <p:nvSpPr>
          <p:cNvPr id="23586" name="Text Box 34"/>
          <p:cNvSpPr txBox="1">
            <a:spLocks noChangeArrowheads="1"/>
          </p:cNvSpPr>
          <p:nvPr/>
        </p:nvSpPr>
        <p:spPr bwMode="auto">
          <a:xfrm>
            <a:off x="3198415" y="5175339"/>
            <a:ext cx="35480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500" b="1" dirty="0">
                <a:latin typeface="Arial" panose="020B0604020202020204" pitchFamily="34" charset="0"/>
              </a:rPr>
              <a:t>P</a:t>
            </a:r>
            <a:r>
              <a:rPr lang="en-US" altLang="en-US" sz="1500" b="1" baseline="-25000" dirty="0">
                <a:latin typeface="Arial" panose="020B0604020202020204" pitchFamily="34" charset="0"/>
              </a:rPr>
              <a:t>3</a:t>
            </a:r>
          </a:p>
        </p:txBody>
      </p:sp>
      <p:sp>
        <p:nvSpPr>
          <p:cNvPr id="23587" name="Text Box 35"/>
          <p:cNvSpPr txBox="1">
            <a:spLocks noChangeArrowheads="1"/>
          </p:cNvSpPr>
          <p:nvPr/>
        </p:nvSpPr>
        <p:spPr bwMode="auto">
          <a:xfrm>
            <a:off x="1255315" y="4032339"/>
            <a:ext cx="35480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500" b="1" dirty="0">
                <a:latin typeface="Arial" panose="020B0604020202020204" pitchFamily="34" charset="0"/>
              </a:rPr>
              <a:t>P</a:t>
            </a:r>
            <a:r>
              <a:rPr lang="en-US" altLang="en-US" sz="1500" b="1" baseline="-25000" dirty="0">
                <a:latin typeface="Arial" panose="020B0604020202020204" pitchFamily="34" charset="0"/>
              </a:rPr>
              <a:t>4</a:t>
            </a:r>
          </a:p>
        </p:txBody>
      </p:sp>
      <p:sp>
        <p:nvSpPr>
          <p:cNvPr id="23588" name="Text Box 36"/>
          <p:cNvSpPr txBox="1">
            <a:spLocks noChangeArrowheads="1"/>
          </p:cNvSpPr>
          <p:nvPr/>
        </p:nvSpPr>
        <p:spPr bwMode="auto">
          <a:xfrm>
            <a:off x="1598215" y="2432139"/>
            <a:ext cx="35480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500" b="1">
                <a:latin typeface="Arial" panose="020B0604020202020204" pitchFamily="34" charset="0"/>
              </a:rPr>
              <a:t>F</a:t>
            </a:r>
            <a:r>
              <a:rPr lang="en-US" altLang="en-US" sz="1500" b="1" baseline="-25000">
                <a:latin typeface="Arial" panose="020B0604020202020204" pitchFamily="34" charset="0"/>
              </a:rPr>
              <a:t>4</a:t>
            </a:r>
          </a:p>
        </p:txBody>
      </p:sp>
      <p:grpSp>
        <p:nvGrpSpPr>
          <p:cNvPr id="23589" name="Group 37"/>
          <p:cNvGrpSpPr>
            <a:grpSpLocks/>
          </p:cNvGrpSpPr>
          <p:nvPr/>
        </p:nvGrpSpPr>
        <p:grpSpPr bwMode="auto">
          <a:xfrm>
            <a:off x="5060553" y="3966733"/>
            <a:ext cx="2412206" cy="2133600"/>
            <a:chOff x="3648" y="2304"/>
            <a:chExt cx="2026" cy="1792"/>
          </a:xfrm>
        </p:grpSpPr>
        <p:sp>
          <p:nvSpPr>
            <p:cNvPr id="23590" name="AutoShape 38"/>
            <p:cNvSpPr>
              <a:spLocks noChangeArrowheads="1"/>
            </p:cNvSpPr>
            <p:nvPr/>
          </p:nvSpPr>
          <p:spPr bwMode="auto">
            <a:xfrm rot="18549873">
              <a:off x="3672" y="2280"/>
              <a:ext cx="336" cy="384"/>
            </a:xfrm>
            <a:prstGeom prst="downArrow">
              <a:avLst>
                <a:gd name="adj1" fmla="val 50000"/>
                <a:gd name="adj2" fmla="val 2857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3591" name="Text Box 39"/>
            <p:cNvSpPr txBox="1">
              <a:spLocks noChangeArrowheads="1"/>
            </p:cNvSpPr>
            <p:nvPr/>
          </p:nvSpPr>
          <p:spPr bwMode="auto">
            <a:xfrm>
              <a:off x="4224" y="2448"/>
              <a:ext cx="1450" cy="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350" b="1">
                  <a:latin typeface="Arial" panose="020B0604020202020204" pitchFamily="34" charset="0"/>
                </a:rPr>
                <a:t>0       0       0      F</a:t>
              </a:r>
              <a:r>
                <a:rPr lang="en-US" altLang="en-US" sz="1350" b="1" baseline="-25000">
                  <a:latin typeface="Arial" panose="020B0604020202020204" pitchFamily="34" charset="0"/>
                </a:rPr>
                <a:t>4</a:t>
              </a:r>
            </a:p>
            <a:p>
              <a:endParaRPr lang="en-US" altLang="en-US" sz="1350" b="1">
                <a:latin typeface="Arial" panose="020B0604020202020204" pitchFamily="34" charset="0"/>
              </a:endParaRPr>
            </a:p>
            <a:p>
              <a:r>
                <a:rPr lang="en-US" altLang="en-US" sz="1350" b="1">
                  <a:latin typeface="Arial" panose="020B0604020202020204" pitchFamily="34" charset="0"/>
                </a:rPr>
                <a:t>G</a:t>
              </a:r>
              <a:r>
                <a:rPr lang="en-US" altLang="en-US" sz="1350" b="1" baseline="-25000">
                  <a:latin typeface="Arial" panose="020B0604020202020204" pitchFamily="34" charset="0"/>
                </a:rPr>
                <a:t>1</a:t>
              </a:r>
              <a:r>
                <a:rPr lang="en-US" altLang="en-US" sz="1350" b="1">
                  <a:latin typeface="Arial" panose="020B0604020202020204" pitchFamily="34" charset="0"/>
                </a:rPr>
                <a:t>     P</a:t>
              </a:r>
              <a:r>
                <a:rPr lang="en-US" altLang="en-US" sz="1350" b="1" baseline="-25000">
                  <a:latin typeface="Arial" panose="020B0604020202020204" pitchFamily="34" charset="0"/>
                </a:rPr>
                <a:t>2</a:t>
              </a:r>
              <a:r>
                <a:rPr lang="en-US" altLang="en-US" sz="1350" b="1">
                  <a:latin typeface="Arial" panose="020B0604020202020204" pitchFamily="34" charset="0"/>
                </a:rPr>
                <a:t>     0      0</a:t>
              </a:r>
            </a:p>
            <a:p>
              <a:endParaRPr lang="en-US" altLang="en-US" sz="1350" b="1">
                <a:latin typeface="Arial" panose="020B0604020202020204" pitchFamily="34" charset="0"/>
              </a:endParaRPr>
            </a:p>
            <a:p>
              <a:r>
                <a:rPr lang="en-US" altLang="en-US" sz="1350" b="1">
                  <a:latin typeface="Arial" panose="020B0604020202020204" pitchFamily="34" charset="0"/>
                </a:rPr>
                <a:t>0       G</a:t>
              </a:r>
              <a:r>
                <a:rPr lang="en-US" altLang="en-US" sz="1350" b="1" baseline="-25000">
                  <a:latin typeface="Arial" panose="020B0604020202020204" pitchFamily="34" charset="0"/>
                </a:rPr>
                <a:t>2      </a:t>
              </a:r>
              <a:r>
                <a:rPr lang="en-US" altLang="en-US" sz="1350" b="1">
                  <a:latin typeface="Arial" panose="020B0604020202020204" pitchFamily="34" charset="0"/>
                </a:rPr>
                <a:t>P</a:t>
              </a:r>
              <a:r>
                <a:rPr lang="en-US" altLang="en-US" sz="1350" b="1" baseline="-25000">
                  <a:latin typeface="Arial" panose="020B0604020202020204" pitchFamily="34" charset="0"/>
                </a:rPr>
                <a:t>3       </a:t>
              </a:r>
              <a:r>
                <a:rPr lang="en-US" altLang="en-US" sz="1350" b="1">
                  <a:latin typeface="Arial" panose="020B0604020202020204" pitchFamily="34" charset="0"/>
                </a:rPr>
                <a:t>0</a:t>
              </a:r>
            </a:p>
            <a:p>
              <a:endParaRPr lang="en-US" altLang="en-US" sz="1350" b="1">
                <a:latin typeface="Arial" panose="020B0604020202020204" pitchFamily="34" charset="0"/>
              </a:endParaRPr>
            </a:p>
            <a:p>
              <a:r>
                <a:rPr lang="en-US" altLang="en-US" sz="1350" b="1">
                  <a:latin typeface="Arial" panose="020B0604020202020204" pitchFamily="34" charset="0"/>
                </a:rPr>
                <a:t>0       0      G</a:t>
              </a:r>
              <a:r>
                <a:rPr lang="en-US" altLang="en-US" sz="1350" b="1" baseline="-25000">
                  <a:latin typeface="Arial" panose="020B0604020202020204" pitchFamily="34" charset="0"/>
                </a:rPr>
                <a:t>3</a:t>
              </a:r>
              <a:r>
                <a:rPr lang="en-US" altLang="en-US" sz="1350" b="1">
                  <a:latin typeface="Arial" panose="020B0604020202020204" pitchFamily="34" charset="0"/>
                </a:rPr>
                <a:t>     P</a:t>
              </a:r>
              <a:r>
                <a:rPr lang="en-US" altLang="en-US" sz="1350" b="1" baseline="-25000">
                  <a:latin typeface="Arial" panose="020B0604020202020204" pitchFamily="34" charset="0"/>
                </a:rPr>
                <a:t>4</a:t>
              </a:r>
              <a:endParaRPr lang="en-US" altLang="en-US" sz="1350" b="1">
                <a:latin typeface="Arial" panose="020B0604020202020204" pitchFamily="34" charset="0"/>
              </a:endParaRPr>
            </a:p>
            <a:p>
              <a:endParaRPr lang="en-US" altLang="en-US" sz="1350" b="1">
                <a:latin typeface="Arial" panose="020B0604020202020204" pitchFamily="34" charset="0"/>
              </a:endParaRPr>
            </a:p>
            <a:p>
              <a:endParaRPr lang="en-US" altLang="en-US" sz="1350" b="1">
                <a:latin typeface="Arial" panose="020B0604020202020204" pitchFamily="34" charset="0"/>
              </a:endParaRPr>
            </a:p>
          </p:txBody>
        </p:sp>
        <p:grpSp>
          <p:nvGrpSpPr>
            <p:cNvPr id="23592" name="Group 40"/>
            <p:cNvGrpSpPr>
              <a:grpSpLocks/>
            </p:cNvGrpSpPr>
            <p:nvPr/>
          </p:nvGrpSpPr>
          <p:grpSpPr bwMode="auto">
            <a:xfrm>
              <a:off x="4176" y="2352"/>
              <a:ext cx="144" cy="1440"/>
              <a:chOff x="4176" y="2352"/>
              <a:chExt cx="144" cy="1440"/>
            </a:xfrm>
          </p:grpSpPr>
          <p:sp>
            <p:nvSpPr>
              <p:cNvPr id="23593" name="Line 41"/>
              <p:cNvSpPr>
                <a:spLocks noChangeShapeType="1"/>
              </p:cNvSpPr>
              <p:nvPr/>
            </p:nvSpPr>
            <p:spPr bwMode="auto">
              <a:xfrm>
                <a:off x="4176" y="2352"/>
                <a:ext cx="0" cy="14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3594" name="Line 42"/>
              <p:cNvSpPr>
                <a:spLocks noChangeShapeType="1"/>
              </p:cNvSpPr>
              <p:nvPr/>
            </p:nvSpPr>
            <p:spPr bwMode="auto">
              <a:xfrm>
                <a:off x="4176" y="3792"/>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3595" name="Line 43"/>
              <p:cNvSpPr>
                <a:spLocks noChangeShapeType="1"/>
              </p:cNvSpPr>
              <p:nvPr/>
            </p:nvSpPr>
            <p:spPr bwMode="auto">
              <a:xfrm>
                <a:off x="4176" y="2352"/>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grpSp>
          <p:nvGrpSpPr>
            <p:cNvPr id="23596" name="Group 44"/>
            <p:cNvGrpSpPr>
              <a:grpSpLocks/>
            </p:cNvGrpSpPr>
            <p:nvPr/>
          </p:nvGrpSpPr>
          <p:grpSpPr bwMode="auto">
            <a:xfrm rot="10800000">
              <a:off x="5424" y="2352"/>
              <a:ext cx="144" cy="1440"/>
              <a:chOff x="4176" y="2352"/>
              <a:chExt cx="144" cy="1440"/>
            </a:xfrm>
          </p:grpSpPr>
          <p:sp>
            <p:nvSpPr>
              <p:cNvPr id="23597" name="Line 45"/>
              <p:cNvSpPr>
                <a:spLocks noChangeShapeType="1"/>
              </p:cNvSpPr>
              <p:nvPr/>
            </p:nvSpPr>
            <p:spPr bwMode="auto">
              <a:xfrm>
                <a:off x="4176" y="2352"/>
                <a:ext cx="0" cy="14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3598" name="Line 46"/>
              <p:cNvSpPr>
                <a:spLocks noChangeShapeType="1"/>
              </p:cNvSpPr>
              <p:nvPr/>
            </p:nvSpPr>
            <p:spPr bwMode="auto">
              <a:xfrm>
                <a:off x="4176" y="3792"/>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3599" name="Line 47"/>
              <p:cNvSpPr>
                <a:spLocks noChangeShapeType="1"/>
              </p:cNvSpPr>
              <p:nvPr/>
            </p:nvSpPr>
            <p:spPr bwMode="auto">
              <a:xfrm>
                <a:off x="4176" y="2352"/>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grpSp>
    </p:spTree>
    <p:extLst>
      <p:ext uri="{BB962C8B-B14F-4D97-AF65-F5344CB8AC3E}">
        <p14:creationId xmlns:p14="http://schemas.microsoft.com/office/powerpoint/2010/main" val="1069260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533400" y="1676400"/>
            <a:ext cx="2114550" cy="2133600"/>
            <a:chOff x="672" y="288"/>
            <a:chExt cx="1498" cy="1613"/>
          </a:xfrm>
        </p:grpSpPr>
        <p:sp>
          <p:nvSpPr>
            <p:cNvPr id="24579" name="Text Box 3"/>
            <p:cNvSpPr txBox="1">
              <a:spLocks noChangeArrowheads="1"/>
            </p:cNvSpPr>
            <p:nvPr/>
          </p:nvSpPr>
          <p:spPr bwMode="auto">
            <a:xfrm>
              <a:off x="720" y="384"/>
              <a:ext cx="1450" cy="1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latin typeface="Arial" panose="020B0604020202020204" pitchFamily="34" charset="0"/>
                </a:rPr>
                <a:t>0       0       0      F</a:t>
              </a:r>
              <a:r>
                <a:rPr lang="en-US" altLang="en-US" sz="1400" b="1" baseline="-25000">
                  <a:latin typeface="Arial" panose="020B0604020202020204" pitchFamily="34" charset="0"/>
                </a:rPr>
                <a:t>4</a:t>
              </a:r>
            </a:p>
            <a:p>
              <a:endParaRPr lang="en-US" altLang="en-US" sz="1400" b="1">
                <a:latin typeface="Arial" panose="020B0604020202020204" pitchFamily="34" charset="0"/>
              </a:endParaRPr>
            </a:p>
            <a:p>
              <a:r>
                <a:rPr lang="en-US" altLang="en-US" sz="1400" b="1">
                  <a:latin typeface="Arial" panose="020B0604020202020204" pitchFamily="34" charset="0"/>
                </a:rPr>
                <a:t>G</a:t>
              </a:r>
              <a:r>
                <a:rPr lang="en-US" altLang="en-US" sz="1400" b="1" baseline="-25000">
                  <a:latin typeface="Arial" panose="020B0604020202020204" pitchFamily="34" charset="0"/>
                </a:rPr>
                <a:t>1</a:t>
              </a:r>
              <a:r>
                <a:rPr lang="en-US" altLang="en-US" sz="1400" b="1">
                  <a:latin typeface="Arial" panose="020B0604020202020204" pitchFamily="34" charset="0"/>
                </a:rPr>
                <a:t>     P</a:t>
              </a:r>
              <a:r>
                <a:rPr lang="en-US" altLang="en-US" sz="1400" b="1" baseline="-25000">
                  <a:latin typeface="Arial" panose="020B0604020202020204" pitchFamily="34" charset="0"/>
                </a:rPr>
                <a:t>2</a:t>
              </a:r>
              <a:r>
                <a:rPr lang="en-US" altLang="en-US" sz="1400" b="1">
                  <a:latin typeface="Arial" panose="020B0604020202020204" pitchFamily="34" charset="0"/>
                </a:rPr>
                <a:t>     0      0</a:t>
              </a:r>
            </a:p>
            <a:p>
              <a:endParaRPr lang="en-US" altLang="en-US" sz="1400" b="1">
                <a:latin typeface="Arial" panose="020B0604020202020204" pitchFamily="34" charset="0"/>
              </a:endParaRPr>
            </a:p>
            <a:p>
              <a:r>
                <a:rPr lang="en-US" altLang="en-US" sz="1400" b="1">
                  <a:latin typeface="Arial" panose="020B0604020202020204" pitchFamily="34" charset="0"/>
                </a:rPr>
                <a:t>0       G</a:t>
              </a:r>
              <a:r>
                <a:rPr lang="en-US" altLang="en-US" sz="1400" b="1" baseline="-25000">
                  <a:latin typeface="Arial" panose="020B0604020202020204" pitchFamily="34" charset="0"/>
                </a:rPr>
                <a:t>2      </a:t>
              </a:r>
              <a:r>
                <a:rPr lang="en-US" altLang="en-US" sz="1400" b="1">
                  <a:latin typeface="Arial" panose="020B0604020202020204" pitchFamily="34" charset="0"/>
                </a:rPr>
                <a:t>P</a:t>
              </a:r>
              <a:r>
                <a:rPr lang="en-US" altLang="en-US" sz="1400" b="1" baseline="-25000">
                  <a:latin typeface="Arial" panose="020B0604020202020204" pitchFamily="34" charset="0"/>
                </a:rPr>
                <a:t>3       </a:t>
              </a:r>
              <a:r>
                <a:rPr lang="en-US" altLang="en-US" sz="1400" b="1">
                  <a:latin typeface="Arial" panose="020B0604020202020204" pitchFamily="34" charset="0"/>
                </a:rPr>
                <a:t>0</a:t>
              </a:r>
            </a:p>
            <a:p>
              <a:endParaRPr lang="en-US" altLang="en-US" sz="1400" b="1">
                <a:latin typeface="Arial" panose="020B0604020202020204" pitchFamily="34" charset="0"/>
              </a:endParaRPr>
            </a:p>
            <a:p>
              <a:r>
                <a:rPr lang="en-US" altLang="en-US" sz="1400" b="1">
                  <a:latin typeface="Arial" panose="020B0604020202020204" pitchFamily="34" charset="0"/>
                </a:rPr>
                <a:t>0       0      G</a:t>
              </a:r>
              <a:r>
                <a:rPr lang="en-US" altLang="en-US" sz="1400" b="1" baseline="-25000">
                  <a:latin typeface="Arial" panose="020B0604020202020204" pitchFamily="34" charset="0"/>
                </a:rPr>
                <a:t>3</a:t>
              </a:r>
              <a:r>
                <a:rPr lang="en-US" altLang="en-US" sz="1400" b="1">
                  <a:latin typeface="Arial" panose="020B0604020202020204" pitchFamily="34" charset="0"/>
                </a:rPr>
                <a:t>     P</a:t>
              </a:r>
              <a:r>
                <a:rPr lang="en-US" altLang="en-US" sz="1400" b="1" baseline="-25000">
                  <a:latin typeface="Arial" panose="020B0604020202020204" pitchFamily="34" charset="0"/>
                </a:rPr>
                <a:t>4</a:t>
              </a:r>
              <a:endParaRPr lang="en-US" altLang="en-US" sz="1400" b="1">
                <a:latin typeface="Arial" panose="020B0604020202020204" pitchFamily="34" charset="0"/>
              </a:endParaRPr>
            </a:p>
            <a:p>
              <a:endParaRPr lang="en-US" altLang="en-US" sz="1400" b="1">
                <a:latin typeface="Arial" panose="020B0604020202020204" pitchFamily="34" charset="0"/>
              </a:endParaRPr>
            </a:p>
            <a:p>
              <a:endParaRPr lang="en-US" altLang="en-US" sz="1400" b="1">
                <a:latin typeface="Arial" panose="020B0604020202020204" pitchFamily="34" charset="0"/>
              </a:endParaRPr>
            </a:p>
          </p:txBody>
        </p:sp>
        <p:grpSp>
          <p:nvGrpSpPr>
            <p:cNvPr id="24580" name="Group 4"/>
            <p:cNvGrpSpPr>
              <a:grpSpLocks/>
            </p:cNvGrpSpPr>
            <p:nvPr/>
          </p:nvGrpSpPr>
          <p:grpSpPr bwMode="auto">
            <a:xfrm>
              <a:off x="672" y="288"/>
              <a:ext cx="1392" cy="1440"/>
              <a:chOff x="672" y="288"/>
              <a:chExt cx="1392" cy="1440"/>
            </a:xfrm>
          </p:grpSpPr>
          <p:grpSp>
            <p:nvGrpSpPr>
              <p:cNvPr id="24581" name="Group 5"/>
              <p:cNvGrpSpPr>
                <a:grpSpLocks/>
              </p:cNvGrpSpPr>
              <p:nvPr/>
            </p:nvGrpSpPr>
            <p:grpSpPr bwMode="auto">
              <a:xfrm>
                <a:off x="672" y="288"/>
                <a:ext cx="144" cy="1440"/>
                <a:chOff x="4176" y="2352"/>
                <a:chExt cx="144" cy="1440"/>
              </a:xfrm>
            </p:grpSpPr>
            <p:sp>
              <p:nvSpPr>
                <p:cNvPr id="24582" name="Line 6"/>
                <p:cNvSpPr>
                  <a:spLocks noChangeShapeType="1"/>
                </p:cNvSpPr>
                <p:nvPr/>
              </p:nvSpPr>
              <p:spPr bwMode="auto">
                <a:xfrm>
                  <a:off x="4176" y="2352"/>
                  <a:ext cx="0" cy="14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Line 7"/>
                <p:cNvSpPr>
                  <a:spLocks noChangeShapeType="1"/>
                </p:cNvSpPr>
                <p:nvPr/>
              </p:nvSpPr>
              <p:spPr bwMode="auto">
                <a:xfrm>
                  <a:off x="4176" y="3792"/>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Line 8"/>
                <p:cNvSpPr>
                  <a:spLocks noChangeShapeType="1"/>
                </p:cNvSpPr>
                <p:nvPr/>
              </p:nvSpPr>
              <p:spPr bwMode="auto">
                <a:xfrm>
                  <a:off x="4176" y="2352"/>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4585" name="Group 9"/>
              <p:cNvGrpSpPr>
                <a:grpSpLocks/>
              </p:cNvGrpSpPr>
              <p:nvPr/>
            </p:nvGrpSpPr>
            <p:grpSpPr bwMode="auto">
              <a:xfrm rot="10800000">
                <a:off x="1920" y="288"/>
                <a:ext cx="144" cy="1440"/>
                <a:chOff x="4176" y="2352"/>
                <a:chExt cx="144" cy="1440"/>
              </a:xfrm>
            </p:grpSpPr>
            <p:sp>
              <p:nvSpPr>
                <p:cNvPr id="24586" name="Line 10"/>
                <p:cNvSpPr>
                  <a:spLocks noChangeShapeType="1"/>
                </p:cNvSpPr>
                <p:nvPr/>
              </p:nvSpPr>
              <p:spPr bwMode="auto">
                <a:xfrm>
                  <a:off x="4176" y="2352"/>
                  <a:ext cx="0" cy="14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7" name="Line 11"/>
                <p:cNvSpPr>
                  <a:spLocks noChangeShapeType="1"/>
                </p:cNvSpPr>
                <p:nvPr/>
              </p:nvSpPr>
              <p:spPr bwMode="auto">
                <a:xfrm>
                  <a:off x="4176" y="3792"/>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8" name="Line 12"/>
                <p:cNvSpPr>
                  <a:spLocks noChangeShapeType="1"/>
                </p:cNvSpPr>
                <p:nvPr/>
              </p:nvSpPr>
              <p:spPr bwMode="auto">
                <a:xfrm>
                  <a:off x="4176" y="2352"/>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24589" name="Text Box 13"/>
          <p:cNvSpPr txBox="1">
            <a:spLocks noChangeArrowheads="1"/>
          </p:cNvSpPr>
          <p:nvPr/>
        </p:nvSpPr>
        <p:spPr bwMode="auto">
          <a:xfrm>
            <a:off x="3124200" y="538163"/>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Times New Roman" panose="02020603050405020304" pitchFamily="18" charset="0"/>
              </a:rPr>
              <a:t>Year 1</a:t>
            </a:r>
            <a:endParaRPr lang="en-US" altLang="en-US" sz="2400" i="1">
              <a:latin typeface="Times New Roman" panose="02020603050405020304" pitchFamily="18" charset="0"/>
            </a:endParaRPr>
          </a:p>
        </p:txBody>
      </p:sp>
      <p:grpSp>
        <p:nvGrpSpPr>
          <p:cNvPr id="24590" name="Group 14"/>
          <p:cNvGrpSpPr>
            <a:grpSpLocks/>
          </p:cNvGrpSpPr>
          <p:nvPr/>
        </p:nvGrpSpPr>
        <p:grpSpPr bwMode="auto">
          <a:xfrm>
            <a:off x="3200400" y="1628775"/>
            <a:ext cx="1150938" cy="2493963"/>
            <a:chOff x="2640" y="2256"/>
            <a:chExt cx="912" cy="1936"/>
          </a:xfrm>
        </p:grpSpPr>
        <p:sp>
          <p:nvSpPr>
            <p:cNvPr id="24591" name="Text Box 15"/>
            <p:cNvSpPr txBox="1">
              <a:spLocks noChangeArrowheads="1"/>
            </p:cNvSpPr>
            <p:nvPr/>
          </p:nvSpPr>
          <p:spPr bwMode="auto">
            <a:xfrm>
              <a:off x="2688" y="2304"/>
              <a:ext cx="864" cy="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latin typeface="Arial" panose="020B0604020202020204" pitchFamily="34" charset="0"/>
                </a:rPr>
                <a:t>Hatchlings</a:t>
              </a:r>
              <a:endParaRPr lang="en-US" altLang="en-US" sz="1400" b="1" baseline="-25000">
                <a:latin typeface="Arial" panose="020B0604020202020204" pitchFamily="34" charset="0"/>
              </a:endParaRPr>
            </a:p>
            <a:p>
              <a:endParaRPr lang="en-US" altLang="en-US" sz="1400" b="1">
                <a:latin typeface="Arial" panose="020B0604020202020204" pitchFamily="34" charset="0"/>
              </a:endParaRPr>
            </a:p>
            <a:p>
              <a:r>
                <a:rPr lang="en-US" altLang="en-US" sz="1400" b="1">
                  <a:latin typeface="Arial" panose="020B0604020202020204" pitchFamily="34" charset="0"/>
                </a:rPr>
                <a:t>Pelagic</a:t>
              </a:r>
            </a:p>
            <a:p>
              <a:r>
                <a:rPr lang="en-US" altLang="en-US" sz="1400" b="1">
                  <a:latin typeface="Arial" panose="020B0604020202020204" pitchFamily="34" charset="0"/>
                </a:rPr>
                <a:t>juveniles</a:t>
              </a:r>
            </a:p>
            <a:p>
              <a:endParaRPr lang="en-US" altLang="en-US" sz="1400" b="1">
                <a:latin typeface="Arial" panose="020B0604020202020204" pitchFamily="34" charset="0"/>
              </a:endParaRPr>
            </a:p>
            <a:p>
              <a:r>
                <a:rPr lang="en-US" altLang="en-US" sz="1400" b="1">
                  <a:latin typeface="Arial" panose="020B0604020202020204" pitchFamily="34" charset="0"/>
                </a:rPr>
                <a:t>Benthic</a:t>
              </a:r>
            </a:p>
            <a:p>
              <a:r>
                <a:rPr lang="en-US" altLang="en-US" sz="1400" b="1">
                  <a:latin typeface="Arial" panose="020B0604020202020204" pitchFamily="34" charset="0"/>
                </a:rPr>
                <a:t>juveniles</a:t>
              </a:r>
            </a:p>
            <a:p>
              <a:endParaRPr lang="en-US" altLang="en-US" sz="1400" b="1">
                <a:latin typeface="Arial" panose="020B0604020202020204" pitchFamily="34" charset="0"/>
              </a:endParaRPr>
            </a:p>
            <a:p>
              <a:r>
                <a:rPr lang="en-US" altLang="en-US" sz="1400" b="1">
                  <a:latin typeface="Arial" panose="020B0604020202020204" pitchFamily="34" charset="0"/>
                </a:rPr>
                <a:t>Adults</a:t>
              </a:r>
            </a:p>
            <a:p>
              <a:endParaRPr lang="en-US" altLang="en-US" sz="1400" b="1">
                <a:latin typeface="Arial" panose="020B0604020202020204" pitchFamily="34" charset="0"/>
              </a:endParaRPr>
            </a:p>
            <a:p>
              <a:endParaRPr lang="en-US" altLang="en-US" sz="1400" b="1">
                <a:latin typeface="Arial" panose="020B0604020202020204" pitchFamily="34" charset="0"/>
              </a:endParaRPr>
            </a:p>
          </p:txBody>
        </p:sp>
        <p:grpSp>
          <p:nvGrpSpPr>
            <p:cNvPr id="24592" name="Group 16"/>
            <p:cNvGrpSpPr>
              <a:grpSpLocks/>
            </p:cNvGrpSpPr>
            <p:nvPr/>
          </p:nvGrpSpPr>
          <p:grpSpPr bwMode="auto">
            <a:xfrm>
              <a:off x="2640" y="2256"/>
              <a:ext cx="864" cy="1536"/>
              <a:chOff x="2640" y="2208"/>
              <a:chExt cx="864" cy="1776"/>
            </a:xfrm>
          </p:grpSpPr>
          <p:grpSp>
            <p:nvGrpSpPr>
              <p:cNvPr id="24593" name="Group 17"/>
              <p:cNvGrpSpPr>
                <a:grpSpLocks/>
              </p:cNvGrpSpPr>
              <p:nvPr/>
            </p:nvGrpSpPr>
            <p:grpSpPr bwMode="auto">
              <a:xfrm>
                <a:off x="2640" y="2208"/>
                <a:ext cx="144" cy="1776"/>
                <a:chOff x="4176" y="2352"/>
                <a:chExt cx="144" cy="1440"/>
              </a:xfrm>
            </p:grpSpPr>
            <p:sp>
              <p:nvSpPr>
                <p:cNvPr id="24594" name="Line 18"/>
                <p:cNvSpPr>
                  <a:spLocks noChangeShapeType="1"/>
                </p:cNvSpPr>
                <p:nvPr/>
              </p:nvSpPr>
              <p:spPr bwMode="auto">
                <a:xfrm>
                  <a:off x="4176" y="2352"/>
                  <a:ext cx="0" cy="14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5" name="Line 19"/>
                <p:cNvSpPr>
                  <a:spLocks noChangeShapeType="1"/>
                </p:cNvSpPr>
                <p:nvPr/>
              </p:nvSpPr>
              <p:spPr bwMode="auto">
                <a:xfrm>
                  <a:off x="4176" y="3792"/>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6" name="Line 20"/>
                <p:cNvSpPr>
                  <a:spLocks noChangeShapeType="1"/>
                </p:cNvSpPr>
                <p:nvPr/>
              </p:nvSpPr>
              <p:spPr bwMode="auto">
                <a:xfrm>
                  <a:off x="4176" y="2352"/>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4597" name="Group 21"/>
              <p:cNvGrpSpPr>
                <a:grpSpLocks/>
              </p:cNvGrpSpPr>
              <p:nvPr/>
            </p:nvGrpSpPr>
            <p:grpSpPr bwMode="auto">
              <a:xfrm rot="10800000">
                <a:off x="3408" y="2208"/>
                <a:ext cx="96" cy="1776"/>
                <a:chOff x="4176" y="2352"/>
                <a:chExt cx="144" cy="1440"/>
              </a:xfrm>
            </p:grpSpPr>
            <p:sp>
              <p:nvSpPr>
                <p:cNvPr id="24598" name="Line 22"/>
                <p:cNvSpPr>
                  <a:spLocks noChangeShapeType="1"/>
                </p:cNvSpPr>
                <p:nvPr/>
              </p:nvSpPr>
              <p:spPr bwMode="auto">
                <a:xfrm>
                  <a:off x="4176" y="2352"/>
                  <a:ext cx="0" cy="14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9" name="Line 23"/>
                <p:cNvSpPr>
                  <a:spLocks noChangeShapeType="1"/>
                </p:cNvSpPr>
                <p:nvPr/>
              </p:nvSpPr>
              <p:spPr bwMode="auto">
                <a:xfrm>
                  <a:off x="4176" y="3792"/>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0" name="Line 24"/>
                <p:cNvSpPr>
                  <a:spLocks noChangeShapeType="1"/>
                </p:cNvSpPr>
                <p:nvPr/>
              </p:nvSpPr>
              <p:spPr bwMode="auto">
                <a:xfrm>
                  <a:off x="4176" y="2352"/>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24601" name="Text Box 25"/>
          <p:cNvSpPr txBox="1">
            <a:spLocks noChangeArrowheads="1"/>
          </p:cNvSpPr>
          <p:nvPr/>
        </p:nvSpPr>
        <p:spPr bwMode="auto">
          <a:xfrm>
            <a:off x="4572000" y="2379663"/>
            <a:ext cx="285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Times New Roman" panose="02020603050405020304" pitchFamily="18" charset="0"/>
              </a:rPr>
              <a:t>=</a:t>
            </a:r>
          </a:p>
        </p:txBody>
      </p:sp>
      <p:sp>
        <p:nvSpPr>
          <p:cNvPr id="24602" name="Text Box 26"/>
          <p:cNvSpPr txBox="1">
            <a:spLocks noChangeArrowheads="1"/>
          </p:cNvSpPr>
          <p:nvPr/>
        </p:nvSpPr>
        <p:spPr bwMode="auto">
          <a:xfrm>
            <a:off x="5181600" y="538163"/>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Times New Roman" panose="02020603050405020304" pitchFamily="18" charset="0"/>
              </a:rPr>
              <a:t>Year 2</a:t>
            </a:r>
            <a:endParaRPr lang="en-US" altLang="en-US" sz="2400" i="1">
              <a:latin typeface="Times New Roman" panose="02020603050405020304" pitchFamily="18" charset="0"/>
            </a:endParaRPr>
          </a:p>
        </p:txBody>
      </p:sp>
      <p:grpSp>
        <p:nvGrpSpPr>
          <p:cNvPr id="24603" name="Group 27"/>
          <p:cNvGrpSpPr>
            <a:grpSpLocks/>
          </p:cNvGrpSpPr>
          <p:nvPr/>
        </p:nvGrpSpPr>
        <p:grpSpPr bwMode="auto">
          <a:xfrm>
            <a:off x="5181600" y="1552575"/>
            <a:ext cx="1150938" cy="2493963"/>
            <a:chOff x="2640" y="2256"/>
            <a:chExt cx="912" cy="1936"/>
          </a:xfrm>
        </p:grpSpPr>
        <p:sp>
          <p:nvSpPr>
            <p:cNvPr id="24604" name="Text Box 28"/>
            <p:cNvSpPr txBox="1">
              <a:spLocks noChangeArrowheads="1"/>
            </p:cNvSpPr>
            <p:nvPr/>
          </p:nvSpPr>
          <p:spPr bwMode="auto">
            <a:xfrm>
              <a:off x="2688" y="2304"/>
              <a:ext cx="864" cy="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latin typeface="Arial" panose="020B0604020202020204" pitchFamily="34" charset="0"/>
                </a:rPr>
                <a:t>Hatchlings</a:t>
              </a:r>
              <a:endParaRPr lang="en-US" altLang="en-US" sz="1400" b="1" baseline="-25000">
                <a:latin typeface="Arial" panose="020B0604020202020204" pitchFamily="34" charset="0"/>
              </a:endParaRPr>
            </a:p>
            <a:p>
              <a:endParaRPr lang="en-US" altLang="en-US" sz="1400" b="1">
                <a:latin typeface="Arial" panose="020B0604020202020204" pitchFamily="34" charset="0"/>
              </a:endParaRPr>
            </a:p>
            <a:p>
              <a:r>
                <a:rPr lang="en-US" altLang="en-US" sz="1400" b="1">
                  <a:latin typeface="Arial" panose="020B0604020202020204" pitchFamily="34" charset="0"/>
                </a:rPr>
                <a:t>Pelagic</a:t>
              </a:r>
            </a:p>
            <a:p>
              <a:r>
                <a:rPr lang="en-US" altLang="en-US" sz="1400" b="1">
                  <a:latin typeface="Arial" panose="020B0604020202020204" pitchFamily="34" charset="0"/>
                </a:rPr>
                <a:t>juveniles</a:t>
              </a:r>
            </a:p>
            <a:p>
              <a:endParaRPr lang="en-US" altLang="en-US" sz="1400" b="1">
                <a:latin typeface="Arial" panose="020B0604020202020204" pitchFamily="34" charset="0"/>
              </a:endParaRPr>
            </a:p>
            <a:p>
              <a:r>
                <a:rPr lang="en-US" altLang="en-US" sz="1400" b="1">
                  <a:latin typeface="Arial" panose="020B0604020202020204" pitchFamily="34" charset="0"/>
                </a:rPr>
                <a:t>Benthic</a:t>
              </a:r>
            </a:p>
            <a:p>
              <a:r>
                <a:rPr lang="en-US" altLang="en-US" sz="1400" b="1">
                  <a:latin typeface="Arial" panose="020B0604020202020204" pitchFamily="34" charset="0"/>
                </a:rPr>
                <a:t>juveniles</a:t>
              </a:r>
            </a:p>
            <a:p>
              <a:endParaRPr lang="en-US" altLang="en-US" sz="1400" b="1">
                <a:latin typeface="Arial" panose="020B0604020202020204" pitchFamily="34" charset="0"/>
              </a:endParaRPr>
            </a:p>
            <a:p>
              <a:r>
                <a:rPr lang="en-US" altLang="en-US" sz="1400" b="1">
                  <a:latin typeface="Arial" panose="020B0604020202020204" pitchFamily="34" charset="0"/>
                </a:rPr>
                <a:t>Adults</a:t>
              </a:r>
            </a:p>
            <a:p>
              <a:endParaRPr lang="en-US" altLang="en-US" sz="1400" b="1">
                <a:latin typeface="Arial" panose="020B0604020202020204" pitchFamily="34" charset="0"/>
              </a:endParaRPr>
            </a:p>
            <a:p>
              <a:endParaRPr lang="en-US" altLang="en-US" sz="1400" b="1">
                <a:latin typeface="Arial" panose="020B0604020202020204" pitchFamily="34" charset="0"/>
              </a:endParaRPr>
            </a:p>
          </p:txBody>
        </p:sp>
        <p:grpSp>
          <p:nvGrpSpPr>
            <p:cNvPr id="24605" name="Group 29"/>
            <p:cNvGrpSpPr>
              <a:grpSpLocks/>
            </p:cNvGrpSpPr>
            <p:nvPr/>
          </p:nvGrpSpPr>
          <p:grpSpPr bwMode="auto">
            <a:xfrm>
              <a:off x="2640" y="2256"/>
              <a:ext cx="864" cy="1536"/>
              <a:chOff x="2640" y="2208"/>
              <a:chExt cx="864" cy="1776"/>
            </a:xfrm>
          </p:grpSpPr>
          <p:grpSp>
            <p:nvGrpSpPr>
              <p:cNvPr id="24606" name="Group 30"/>
              <p:cNvGrpSpPr>
                <a:grpSpLocks/>
              </p:cNvGrpSpPr>
              <p:nvPr/>
            </p:nvGrpSpPr>
            <p:grpSpPr bwMode="auto">
              <a:xfrm>
                <a:off x="2640" y="2208"/>
                <a:ext cx="144" cy="1776"/>
                <a:chOff x="4176" y="2352"/>
                <a:chExt cx="144" cy="1440"/>
              </a:xfrm>
            </p:grpSpPr>
            <p:sp>
              <p:nvSpPr>
                <p:cNvPr id="24607" name="Line 31"/>
                <p:cNvSpPr>
                  <a:spLocks noChangeShapeType="1"/>
                </p:cNvSpPr>
                <p:nvPr/>
              </p:nvSpPr>
              <p:spPr bwMode="auto">
                <a:xfrm>
                  <a:off x="4176" y="2352"/>
                  <a:ext cx="0" cy="14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8" name="Line 32"/>
                <p:cNvSpPr>
                  <a:spLocks noChangeShapeType="1"/>
                </p:cNvSpPr>
                <p:nvPr/>
              </p:nvSpPr>
              <p:spPr bwMode="auto">
                <a:xfrm>
                  <a:off x="4176" y="3792"/>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9" name="Line 33"/>
                <p:cNvSpPr>
                  <a:spLocks noChangeShapeType="1"/>
                </p:cNvSpPr>
                <p:nvPr/>
              </p:nvSpPr>
              <p:spPr bwMode="auto">
                <a:xfrm>
                  <a:off x="4176" y="2352"/>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4610" name="Group 34"/>
              <p:cNvGrpSpPr>
                <a:grpSpLocks/>
              </p:cNvGrpSpPr>
              <p:nvPr/>
            </p:nvGrpSpPr>
            <p:grpSpPr bwMode="auto">
              <a:xfrm rot="10800000">
                <a:off x="3408" y="2208"/>
                <a:ext cx="96" cy="1776"/>
                <a:chOff x="4176" y="2352"/>
                <a:chExt cx="144" cy="1440"/>
              </a:xfrm>
            </p:grpSpPr>
            <p:sp>
              <p:nvSpPr>
                <p:cNvPr id="24611" name="Line 35"/>
                <p:cNvSpPr>
                  <a:spLocks noChangeShapeType="1"/>
                </p:cNvSpPr>
                <p:nvPr/>
              </p:nvSpPr>
              <p:spPr bwMode="auto">
                <a:xfrm>
                  <a:off x="4176" y="2352"/>
                  <a:ext cx="0" cy="14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2" name="Line 36"/>
                <p:cNvSpPr>
                  <a:spLocks noChangeShapeType="1"/>
                </p:cNvSpPr>
                <p:nvPr/>
              </p:nvSpPr>
              <p:spPr bwMode="auto">
                <a:xfrm>
                  <a:off x="4176" y="3792"/>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3" name="Line 37"/>
                <p:cNvSpPr>
                  <a:spLocks noChangeShapeType="1"/>
                </p:cNvSpPr>
                <p:nvPr/>
              </p:nvSpPr>
              <p:spPr bwMode="auto">
                <a:xfrm>
                  <a:off x="4176" y="2352"/>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24614" name="AutoShape 38"/>
          <p:cNvSpPr>
            <a:spLocks noChangeArrowheads="1"/>
          </p:cNvSpPr>
          <p:nvPr/>
        </p:nvSpPr>
        <p:spPr bwMode="auto">
          <a:xfrm flipH="1">
            <a:off x="1295400" y="4386263"/>
            <a:ext cx="4198938" cy="952500"/>
          </a:xfrm>
          <a:prstGeom prst="curvedUpArrow">
            <a:avLst>
              <a:gd name="adj1" fmla="val 88167"/>
              <a:gd name="adj2" fmla="val 17633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5" name="Text Box 39"/>
          <p:cNvSpPr txBox="1">
            <a:spLocks noChangeArrowheads="1"/>
          </p:cNvSpPr>
          <p:nvPr/>
        </p:nvSpPr>
        <p:spPr bwMode="auto">
          <a:xfrm>
            <a:off x="2819400" y="237966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Arial" panose="020B0604020202020204" pitchFamily="34" charset="0"/>
              </a:rPr>
              <a:t>x</a:t>
            </a:r>
          </a:p>
        </p:txBody>
      </p:sp>
      <p:sp>
        <p:nvSpPr>
          <p:cNvPr id="24616" name="Text Box 40"/>
          <p:cNvSpPr txBox="1">
            <a:spLocks noChangeArrowheads="1"/>
          </p:cNvSpPr>
          <p:nvPr/>
        </p:nvSpPr>
        <p:spPr bwMode="auto">
          <a:xfrm>
            <a:off x="6096000" y="4267200"/>
            <a:ext cx="26066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imes New Roman" panose="02020603050405020304" pitchFamily="18" charset="0"/>
              </a:rPr>
              <a:t>Do this several times. After a transition period of 2-3 generations, the population will settle into a constant growth rate and stage distribution</a:t>
            </a:r>
          </a:p>
        </p:txBody>
      </p:sp>
    </p:spTree>
    <p:extLst>
      <p:ext uri="{BB962C8B-B14F-4D97-AF65-F5344CB8AC3E}">
        <p14:creationId xmlns:p14="http://schemas.microsoft.com/office/powerpoint/2010/main" val="897444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614"/>
                                        </p:tgtEl>
                                        <p:attrNameLst>
                                          <p:attrName>style.visibility</p:attrName>
                                        </p:attrNameLst>
                                      </p:cBhvr>
                                      <p:to>
                                        <p:strVal val="visible"/>
                                      </p:to>
                                    </p:set>
                                    <p:animEffect transition="in" filter="dissolve">
                                      <p:cBhvr>
                                        <p:cTn id="7" dur="500"/>
                                        <p:tgtEl>
                                          <p:spTgt spid="246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616">
                                            <p:txEl>
                                              <p:pRg st="0" end="0"/>
                                            </p:txEl>
                                          </p:spTgt>
                                        </p:tgtEl>
                                        <p:attrNameLst>
                                          <p:attrName>style.visibility</p:attrName>
                                        </p:attrNameLst>
                                      </p:cBhvr>
                                      <p:to>
                                        <p:strVal val="visible"/>
                                      </p:to>
                                    </p:set>
                                    <p:anim calcmode="lin" valueType="num">
                                      <p:cBhvr additive="base">
                                        <p:cTn id="12" dur="500" fill="hold"/>
                                        <p:tgtEl>
                                          <p:spTgt spid="24616">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461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4" grpId="0" animBg="1"/>
      <p:bldP spid="2461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a:hlinkClick r:id="" action="ppaction://ole?verb=0"/>
          </p:cNvPr>
          <p:cNvGraphicFramePr>
            <a:graphicFrameLocks noGrp="1"/>
          </p:cNvGraphicFramePr>
          <p:nvPr>
            <p:ph idx="1"/>
            <p:extLst>
              <p:ext uri="{D42A27DB-BD31-4B8C-83A1-F6EECF244321}">
                <p14:modId xmlns:p14="http://schemas.microsoft.com/office/powerpoint/2010/main" val="42738073"/>
              </p:ext>
            </p:extLst>
          </p:nvPr>
        </p:nvGraphicFramePr>
        <p:xfrm>
          <a:off x="609600" y="1752600"/>
          <a:ext cx="7732361" cy="4665263"/>
        </p:xfrm>
        <a:graphic>
          <a:graphicData uri="http://schemas.openxmlformats.org/presentationml/2006/ole">
            <mc:AlternateContent xmlns:mc="http://schemas.openxmlformats.org/markup-compatibility/2006">
              <mc:Choice xmlns:v="urn:schemas-microsoft-com:vml" Requires="v">
                <p:oleObj spid="_x0000_s13316" name="Chart" r:id="rId3" imgW="8867786" imgH="5552916" progId="MSGraph.Chart.8">
                  <p:embed followColorScheme="textAndBackground"/>
                </p:oleObj>
              </mc:Choice>
              <mc:Fallback>
                <p:oleObj name="Chart" r:id="rId3" imgW="8867786" imgH="5552916" progId="MSGraph.Chart.8">
                  <p:embed followColorScheme="textAndBackground"/>
                  <p:pic>
                    <p:nvPicPr>
                      <p:cNvPr id="30722" name="Object 2">
                        <a:hlinkClick r:id="" action="ppaction://ole?verb=0"/>
                      </p:cNvPr>
                      <p:cNvPicPr>
                        <a:picLocks noChangeArrowheads="1"/>
                      </p:cNvPicPr>
                      <p:nvPr/>
                    </p:nvPicPr>
                    <p:blipFill>
                      <a:blip r:embed="rId4"/>
                      <a:srcRect/>
                      <a:stretch>
                        <a:fillRect/>
                      </a:stretch>
                    </p:blipFill>
                    <p:spPr bwMode="auto">
                      <a:xfrm>
                        <a:off x="609600" y="1752600"/>
                        <a:ext cx="7732361" cy="4665263"/>
                      </a:xfrm>
                      <a:prstGeom prst="rect">
                        <a:avLst/>
                      </a:prstGeom>
                      <a:noFill/>
                      <a:ln>
                        <a:noFill/>
                      </a:ln>
                      <a:effectLst/>
                    </p:spPr>
                  </p:pic>
                </p:oleObj>
              </mc:Fallback>
            </mc:AlternateContent>
          </a:graphicData>
        </a:graphic>
      </p:graphicFrame>
      <p:sp>
        <p:nvSpPr>
          <p:cNvPr id="30723" name="Rectangle 3"/>
          <p:cNvSpPr>
            <a:spLocks noGrp="1" noChangeArrowheads="1"/>
          </p:cNvSpPr>
          <p:nvPr>
            <p:ph type="title"/>
          </p:nvPr>
        </p:nvSpPr>
        <p:spPr>
          <a:xfrm>
            <a:off x="990600" y="838200"/>
            <a:ext cx="6753224" cy="532399"/>
          </a:xfrm>
        </p:spPr>
        <p:txBody>
          <a:bodyPr>
            <a:normAutofit fontScale="90000"/>
          </a:bodyPr>
          <a:lstStyle/>
          <a:p>
            <a:r>
              <a:rPr lang="en-US" altLang="en-US" sz="2100" dirty="0">
                <a:latin typeface="Lucida Sans Unicode" panose="020B0602030504020204" pitchFamily="34" charset="0"/>
              </a:rPr>
              <a:t>Critical result of Crouse et al. 1987 model: protecting nests is insufficient for population recovery when fishery mortality is high</a:t>
            </a:r>
          </a:p>
        </p:txBody>
      </p:sp>
    </p:spTree>
    <p:extLst>
      <p:ext uri="{BB962C8B-B14F-4D97-AF65-F5344CB8AC3E}">
        <p14:creationId xmlns:p14="http://schemas.microsoft.com/office/powerpoint/2010/main" val="232869462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76395" y="381000"/>
            <a:ext cx="6722111" cy="683419"/>
          </a:xfrm>
        </p:spPr>
        <p:txBody>
          <a:bodyPr>
            <a:normAutofit fontScale="90000"/>
          </a:bodyPr>
          <a:lstStyle/>
          <a:p>
            <a:r>
              <a:rPr lang="en-US" altLang="en-US" sz="3000" dirty="0">
                <a:latin typeface="Lucida Sans Unicode" panose="020B0602030504020204" pitchFamily="34" charset="0"/>
              </a:rPr>
              <a:t>Expected population growth rate (</a:t>
            </a:r>
            <a:r>
              <a:rPr lang="en-US" altLang="en-US" sz="3000" b="1" dirty="0">
                <a:latin typeface="Symbol" panose="05050102010706020507" pitchFamily="18" charset="2"/>
              </a:rPr>
              <a:t>l)</a:t>
            </a:r>
            <a:r>
              <a:rPr lang="en-US" altLang="en-US" sz="3000" dirty="0">
                <a:latin typeface="Lucida Sans Unicode" panose="020B0602030504020204" pitchFamily="34" charset="0"/>
              </a:rPr>
              <a:t> for each option</a:t>
            </a:r>
          </a:p>
        </p:txBody>
      </p:sp>
      <p:graphicFrame>
        <p:nvGraphicFramePr>
          <p:cNvPr id="29699" name="Object 3"/>
          <p:cNvGraphicFramePr>
            <a:graphicFrameLocks noGrp="1" noChangeAspect="1"/>
          </p:cNvGraphicFramePr>
          <p:nvPr>
            <p:ph type="chart" idx="1"/>
            <p:extLst>
              <p:ext uri="{D42A27DB-BD31-4B8C-83A1-F6EECF244321}">
                <p14:modId xmlns:p14="http://schemas.microsoft.com/office/powerpoint/2010/main" val="338700778"/>
              </p:ext>
            </p:extLst>
          </p:nvPr>
        </p:nvGraphicFramePr>
        <p:xfrm>
          <a:off x="685800" y="1447800"/>
          <a:ext cx="7825130" cy="5102069"/>
        </p:xfrm>
        <a:graphic>
          <a:graphicData uri="http://schemas.openxmlformats.org/presentationml/2006/ole">
            <mc:AlternateContent xmlns:mc="http://schemas.openxmlformats.org/markup-compatibility/2006">
              <mc:Choice xmlns:v="urn:schemas-microsoft-com:vml" Requires="v">
                <p:oleObj spid="_x0000_s14340" name="Chart" r:id="rId3" imgW="7772572" imgH="4867230" progId="MSGraph.Chart.8">
                  <p:embed followColorScheme="full"/>
                </p:oleObj>
              </mc:Choice>
              <mc:Fallback>
                <p:oleObj name="Chart" r:id="rId3" imgW="7772572" imgH="4867230" progId="MSGraph.Chart.8">
                  <p:embed followColorScheme="full"/>
                  <p:pic>
                    <p:nvPicPr>
                      <p:cNvPr id="29699" name="Object 3"/>
                      <p:cNvPicPr>
                        <a:picLocks noChangeAspect="1" noChangeArrowheads="1"/>
                      </p:cNvPicPr>
                      <p:nvPr/>
                    </p:nvPicPr>
                    <p:blipFill>
                      <a:blip r:embed="rId4"/>
                      <a:srcRect/>
                      <a:stretch>
                        <a:fillRect/>
                      </a:stretch>
                    </p:blipFill>
                    <p:spPr bwMode="auto">
                      <a:xfrm>
                        <a:off x="685800" y="1447800"/>
                        <a:ext cx="7825130" cy="5102069"/>
                      </a:xfrm>
                      <a:prstGeom prst="rect">
                        <a:avLst/>
                      </a:prstGeom>
                    </p:spPr>
                  </p:pic>
                </p:oleObj>
              </mc:Fallback>
            </mc:AlternateContent>
          </a:graphicData>
        </a:graphic>
      </p:graphicFrame>
      <p:cxnSp>
        <p:nvCxnSpPr>
          <p:cNvPr id="3" name="Straight Connector 2"/>
          <p:cNvCxnSpPr/>
          <p:nvPr/>
        </p:nvCxnSpPr>
        <p:spPr>
          <a:xfrm>
            <a:off x="1524000" y="2362200"/>
            <a:ext cx="68580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6200000">
            <a:off x="-1105429" y="3074346"/>
            <a:ext cx="3165225" cy="369332"/>
          </a:xfrm>
          <a:prstGeom prst="rect">
            <a:avLst/>
          </a:prstGeom>
          <a:noFill/>
        </p:spPr>
        <p:txBody>
          <a:bodyPr wrap="none" rtlCol="0">
            <a:spAutoFit/>
          </a:bodyPr>
          <a:lstStyle/>
          <a:p>
            <a:r>
              <a:rPr lang="en-US" dirty="0" smtClean="0"/>
              <a:t>Population growth rate (annual)</a:t>
            </a:r>
            <a:endParaRPr lang="en-US" dirty="0"/>
          </a:p>
        </p:txBody>
      </p:sp>
    </p:spTree>
    <p:extLst>
      <p:ext uri="{BB962C8B-B14F-4D97-AF65-F5344CB8AC3E}">
        <p14:creationId xmlns:p14="http://schemas.microsoft.com/office/powerpoint/2010/main" val="110342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hlinkClick r:id="" action="ppaction://ole?verb=0"/>
          </p:cNvPr>
          <p:cNvGraphicFramePr>
            <a:graphicFrameLocks/>
          </p:cNvGraphicFramePr>
          <p:nvPr>
            <p:extLst>
              <p:ext uri="{D42A27DB-BD31-4B8C-83A1-F6EECF244321}">
                <p14:modId xmlns:p14="http://schemas.microsoft.com/office/powerpoint/2010/main" val="231893587"/>
              </p:ext>
            </p:extLst>
          </p:nvPr>
        </p:nvGraphicFramePr>
        <p:xfrm>
          <a:off x="76200" y="1625369"/>
          <a:ext cx="8534400" cy="4242031"/>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3" descr="headstar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8941" y="278961"/>
            <a:ext cx="1795211" cy="13464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55230" y="767499"/>
            <a:ext cx="461986" cy="369332"/>
          </a:xfrm>
          <a:prstGeom prst="rect">
            <a:avLst/>
          </a:prstGeom>
          <a:noFill/>
          <a:ln>
            <a:solidFill>
              <a:schemeClr val="tx2">
                <a:lumMod val="20000"/>
                <a:lumOff val="80000"/>
              </a:schemeClr>
            </a:solidFill>
          </a:ln>
        </p:spPr>
        <p:txBody>
          <a:bodyPr wrap="none" rtlCol="0" anchor="ctr" anchorCtr="1">
            <a:spAutoFit/>
          </a:bodyPr>
          <a:lstStyle/>
          <a:p>
            <a:r>
              <a:rPr lang="en-US" dirty="0" smtClean="0"/>
              <a:t>OR</a:t>
            </a:r>
            <a:endParaRPr lang="en-US" dirty="0"/>
          </a:p>
        </p:txBody>
      </p:sp>
      <p:pic>
        <p:nvPicPr>
          <p:cNvPr id="5" name="Picture 2" descr="http://www.sefsc.noaa.gov/labs/mississippi/images/loggerhead_ted-noaa.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22245" y="396256"/>
            <a:ext cx="1976567" cy="11118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5917" y="6384241"/>
            <a:ext cx="4669227" cy="369332"/>
          </a:xfrm>
          <a:prstGeom prst="rect">
            <a:avLst/>
          </a:prstGeom>
          <a:noFill/>
        </p:spPr>
        <p:txBody>
          <a:bodyPr wrap="none" rtlCol="0">
            <a:spAutoFit/>
          </a:bodyPr>
          <a:lstStyle/>
          <a:p>
            <a:r>
              <a:rPr lang="en-US" dirty="0" smtClean="0"/>
              <a:t>Kemp’s </a:t>
            </a:r>
            <a:r>
              <a:rPr lang="en-US" dirty="0" err="1" smtClean="0"/>
              <a:t>ridley</a:t>
            </a:r>
            <a:r>
              <a:rPr lang="en-US" dirty="0" smtClean="0"/>
              <a:t> turtle analysis, Heppell et al 1996</a:t>
            </a:r>
            <a:endParaRPr lang="en-US" dirty="0"/>
          </a:p>
        </p:txBody>
      </p:sp>
    </p:spTree>
    <p:extLst>
      <p:ext uri="{BB962C8B-B14F-4D97-AF65-F5344CB8AC3E}">
        <p14:creationId xmlns:p14="http://schemas.microsoft.com/office/powerpoint/2010/main" val="33600729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28600" y="277813"/>
            <a:ext cx="8915400" cy="1139825"/>
          </a:xfrm>
        </p:spPr>
        <p:txBody>
          <a:bodyPr/>
          <a:lstStyle/>
          <a:p>
            <a:pPr algn="l"/>
            <a:r>
              <a:rPr lang="en-US" altLang="en-US" sz="2400" b="1">
                <a:latin typeface="Lucida Sans Unicode" panose="020B0602030504020204" pitchFamily="34" charset="0"/>
              </a:rPr>
              <a:t>Survival elasticities given the proportional contribution of each survival rate to the overall population growth rate </a:t>
            </a:r>
            <a:r>
              <a:rPr lang="en-US" altLang="en-US" sz="1600" b="1">
                <a:latin typeface="Lucida Sans Unicode" panose="020B0602030504020204" pitchFamily="34" charset="0"/>
              </a:rPr>
              <a:t>(</a:t>
            </a:r>
            <a:r>
              <a:rPr lang="en-US" altLang="en-US" sz="1600" b="1" i="1">
                <a:latin typeface="Lucida Sans Unicode" panose="020B0602030504020204" pitchFamily="34" charset="0"/>
              </a:rPr>
              <a:t>Lepidochelys kempi</a:t>
            </a:r>
            <a:r>
              <a:rPr lang="en-US" altLang="en-US" sz="1600" b="1">
                <a:latin typeface="Lucida Sans Unicode" panose="020B0602030504020204" pitchFamily="34" charset="0"/>
              </a:rPr>
              <a:t>, Heppell et al. 1996)</a:t>
            </a:r>
          </a:p>
        </p:txBody>
      </p:sp>
      <p:graphicFrame>
        <p:nvGraphicFramePr>
          <p:cNvPr id="136195" name="Object 3"/>
          <p:cNvGraphicFramePr>
            <a:graphicFrameLocks noGrp="1" noChangeAspect="1"/>
          </p:cNvGraphicFramePr>
          <p:nvPr>
            <p:ph type="chart" idx="1"/>
            <p:extLst>
              <p:ext uri="{D42A27DB-BD31-4B8C-83A1-F6EECF244321}">
                <p14:modId xmlns:p14="http://schemas.microsoft.com/office/powerpoint/2010/main" val="2536629920"/>
              </p:ext>
            </p:extLst>
          </p:nvPr>
        </p:nvGraphicFramePr>
        <p:xfrm>
          <a:off x="685800" y="1905000"/>
          <a:ext cx="6973693" cy="4222376"/>
        </p:xfrm>
        <a:graphic>
          <a:graphicData uri="http://schemas.openxmlformats.org/presentationml/2006/ole">
            <mc:AlternateContent xmlns:mc="http://schemas.openxmlformats.org/markup-compatibility/2006">
              <mc:Choice xmlns:v="urn:schemas-microsoft-com:vml" Requires="v">
                <p:oleObj spid="_x0000_s15364" name="Chart" r:id="rId3" imgW="8734500" imgH="4886497" progId="MSGraph.Chart.8">
                  <p:embed followColorScheme="full"/>
                </p:oleObj>
              </mc:Choice>
              <mc:Fallback>
                <p:oleObj name="Chart" r:id="rId3" imgW="8734500" imgH="4886497" progId="MSGraph.Chart.8">
                  <p:embed followColorScheme="full"/>
                  <p:pic>
                    <p:nvPicPr>
                      <p:cNvPr id="136195" name="Object 3"/>
                      <p:cNvPicPr>
                        <a:picLocks noChangeAspect="1" noChangeArrowheads="1"/>
                      </p:cNvPicPr>
                      <p:nvPr/>
                    </p:nvPicPr>
                    <p:blipFill>
                      <a:blip r:embed="rId4"/>
                      <a:srcRect/>
                      <a:stretch>
                        <a:fillRect/>
                      </a:stretch>
                    </p:blipFill>
                    <p:spPr bwMode="auto">
                      <a:xfrm>
                        <a:off x="685800" y="1905000"/>
                        <a:ext cx="6973693" cy="4222376"/>
                      </a:xfrm>
                      <a:prstGeom prst="rect">
                        <a:avLst/>
                      </a:prstGeom>
                    </p:spPr>
                  </p:pic>
                </p:oleObj>
              </mc:Fallback>
            </mc:AlternateContent>
          </a:graphicData>
        </a:graphic>
      </p:graphicFrame>
    </p:spTree>
    <p:extLst>
      <p:ext uri="{BB962C8B-B14F-4D97-AF65-F5344CB8AC3E}">
        <p14:creationId xmlns:p14="http://schemas.microsoft.com/office/powerpoint/2010/main" val="2076888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091" y="2667000"/>
            <a:ext cx="7772400" cy="1143000"/>
          </a:xfrm>
        </p:spPr>
        <p:txBody>
          <a:bodyPr>
            <a:noAutofit/>
          </a:bodyPr>
          <a:lstStyle/>
          <a:p>
            <a:pPr algn="l"/>
            <a:r>
              <a:rPr lang="en-US" sz="3000" dirty="0" smtClean="0"/>
              <a:t>Life cycle model sensitivity analysis is useful, but only if you can estimate the change in the survival rate, not simply numbers of individuals</a:t>
            </a:r>
            <a:br>
              <a:rPr lang="en-US" sz="3000" dirty="0" smtClean="0"/>
            </a:br>
            <a:r>
              <a:rPr lang="en-US" sz="3000" dirty="0" smtClean="0"/>
              <a:t/>
            </a:r>
            <a:br>
              <a:rPr lang="en-US" sz="3000" dirty="0" smtClean="0"/>
            </a:br>
            <a:r>
              <a:rPr lang="en-US" sz="2500" i="1" dirty="0" smtClean="0"/>
              <a:t>Example: potential change in population growth rate expected with a 5% increase in the annual survival rate of small juveniles</a:t>
            </a:r>
            <a:br>
              <a:rPr lang="en-US" sz="2500" i="1" dirty="0" smtClean="0"/>
            </a:br>
            <a:r>
              <a:rPr lang="en-US" sz="2500" i="1" dirty="0"/>
              <a:t/>
            </a:r>
            <a:br>
              <a:rPr lang="en-US" sz="2500" i="1" dirty="0"/>
            </a:br>
            <a:r>
              <a:rPr lang="en-US" sz="2500" dirty="0" smtClean="0"/>
              <a:t>These are difficult numbers to estimate, especially for wide-ranging animals at sea. Usually what we can estimate is the number of animals killed by a fishery, or the number saved by a conservation strategy</a:t>
            </a:r>
            <a:endParaRPr lang="en-US" sz="2500" dirty="0"/>
          </a:p>
        </p:txBody>
      </p:sp>
      <p:sp>
        <p:nvSpPr>
          <p:cNvPr id="4" name="Slide Number Placeholder 3"/>
          <p:cNvSpPr>
            <a:spLocks noGrp="1"/>
          </p:cNvSpPr>
          <p:nvPr>
            <p:ph type="sldNum" sz="quarter" idx="12"/>
          </p:nvPr>
        </p:nvSpPr>
        <p:spPr/>
        <p:txBody>
          <a:bodyPr/>
          <a:lstStyle/>
          <a:p>
            <a:fld id="{B97B8AC9-192F-46D1-BB3E-CA55BB9B4FFF}" type="slidenum">
              <a:rPr lang="en-US" smtClean="0"/>
              <a:pPr/>
              <a:t>16</a:t>
            </a:fld>
            <a:endParaRPr lang="en-US"/>
          </a:p>
        </p:txBody>
      </p:sp>
    </p:spTree>
    <p:extLst>
      <p:ext uri="{BB962C8B-B14F-4D97-AF65-F5344CB8AC3E}">
        <p14:creationId xmlns:p14="http://schemas.microsoft.com/office/powerpoint/2010/main" val="909268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Picture 5" descr="leatherne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000" y="914400"/>
            <a:ext cx="4327501" cy="28765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10683" y="3886200"/>
            <a:ext cx="2533245" cy="1905000"/>
          </a:xfrm>
          <a:prstGeom prst="rect">
            <a:avLst/>
          </a:prstGeom>
        </p:spPr>
      </p:pic>
      <p:sp>
        <p:nvSpPr>
          <p:cNvPr id="4" name="TextBox 3"/>
          <p:cNvSpPr txBox="1"/>
          <p:nvPr/>
        </p:nvSpPr>
        <p:spPr>
          <a:xfrm>
            <a:off x="6095341" y="4114800"/>
            <a:ext cx="2057400" cy="1477328"/>
          </a:xfrm>
          <a:prstGeom prst="rect">
            <a:avLst/>
          </a:prstGeom>
          <a:noFill/>
        </p:spPr>
        <p:txBody>
          <a:bodyPr wrap="square" rtlCol="0">
            <a:spAutoFit/>
          </a:bodyPr>
          <a:lstStyle/>
          <a:p>
            <a:r>
              <a:rPr lang="en-US" dirty="0" smtClean="0"/>
              <a:t>What is the value of saving 100 individuals with a bycatch mitigation strategy?</a:t>
            </a:r>
            <a:endParaRPr lang="en-US" dirty="0"/>
          </a:p>
        </p:txBody>
      </p:sp>
      <p:pic>
        <p:nvPicPr>
          <p:cNvPr id="7" name="Picture 2" descr="http://www.sefsc.noaa.gov/labs/mississippi/images/loggerhead_ted-noaa.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1447800"/>
            <a:ext cx="3595879" cy="2022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10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h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990600"/>
            <a:ext cx="6502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838F80C-5FC2-4846-9ADB-39107FF86D14}" type="slidenum">
              <a:rPr lang="en-US" smtClean="0"/>
              <a:t>18</a:t>
            </a:fld>
            <a:endParaRPr lang="en-US"/>
          </a:p>
        </p:txBody>
      </p:sp>
    </p:spTree>
    <p:extLst>
      <p:ext uri="{BB962C8B-B14F-4D97-AF65-F5344CB8AC3E}">
        <p14:creationId xmlns:p14="http://schemas.microsoft.com/office/powerpoint/2010/main" val="1536168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68313" y="458788"/>
            <a:ext cx="7908925" cy="95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sz="3600" b="1" dirty="0">
                <a:solidFill>
                  <a:srgbClr val="000000"/>
                </a:solidFill>
                <a:latin typeface="Lucida Sans Unicode" pitchFamily="34" charset="0"/>
              </a:rPr>
              <a:t>Potential Biological Removal (PBR</a:t>
            </a:r>
            <a:r>
              <a:rPr lang="en-US" sz="3600" b="1" dirty="0" smtClean="0">
                <a:solidFill>
                  <a:srgbClr val="000000"/>
                </a:solidFill>
                <a:latin typeface="Lucida Sans Unicode" pitchFamily="34" charset="0"/>
              </a:rPr>
              <a:t>)</a:t>
            </a:r>
          </a:p>
          <a:p>
            <a:pPr eaLnBrk="0" hangingPunct="0"/>
            <a:r>
              <a:rPr lang="en-US" sz="2000" b="1" dirty="0" smtClean="0">
                <a:solidFill>
                  <a:srgbClr val="000000"/>
                </a:solidFill>
                <a:latin typeface="Lucida Sans Unicode" pitchFamily="34" charset="0"/>
              </a:rPr>
              <a:t>A simple calculation to set a ceiling on bycatch</a:t>
            </a:r>
            <a:endParaRPr lang="en-US" sz="2000" b="1" dirty="0">
              <a:solidFill>
                <a:srgbClr val="000000"/>
              </a:solidFill>
              <a:latin typeface="Lucida Sans Unicode" pitchFamily="34" charset="0"/>
            </a:endParaRPr>
          </a:p>
        </p:txBody>
      </p:sp>
      <p:sp>
        <p:nvSpPr>
          <p:cNvPr id="11267" name="Rectangle 3"/>
          <p:cNvSpPr>
            <a:spLocks noChangeArrowheads="1"/>
          </p:cNvSpPr>
          <p:nvPr/>
        </p:nvSpPr>
        <p:spPr bwMode="auto">
          <a:xfrm>
            <a:off x="381000" y="1968500"/>
            <a:ext cx="7712075"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sz="4400" b="1">
                <a:solidFill>
                  <a:srgbClr val="000000"/>
                </a:solidFill>
                <a:latin typeface="Arial" charset="0"/>
              </a:rPr>
              <a:t>PBR = 0.5 x R</a:t>
            </a:r>
            <a:r>
              <a:rPr lang="en-US" sz="4400" b="1" baseline="-25000">
                <a:solidFill>
                  <a:srgbClr val="000000"/>
                </a:solidFill>
                <a:latin typeface="Arial" charset="0"/>
              </a:rPr>
              <a:t>max</a:t>
            </a:r>
            <a:r>
              <a:rPr lang="en-US" sz="4400" b="1">
                <a:solidFill>
                  <a:srgbClr val="000000"/>
                </a:solidFill>
                <a:latin typeface="Arial" charset="0"/>
              </a:rPr>
              <a:t> x F x N</a:t>
            </a:r>
            <a:r>
              <a:rPr lang="en-US" sz="4400" b="1" baseline="-25000">
                <a:solidFill>
                  <a:srgbClr val="000000"/>
                </a:solidFill>
                <a:latin typeface="Arial" charset="0"/>
              </a:rPr>
              <a:t>min</a:t>
            </a:r>
          </a:p>
        </p:txBody>
      </p:sp>
      <p:sp>
        <p:nvSpPr>
          <p:cNvPr id="11268" name="Rectangle 4"/>
          <p:cNvSpPr>
            <a:spLocks noChangeArrowheads="1"/>
          </p:cNvSpPr>
          <p:nvPr/>
        </p:nvSpPr>
        <p:spPr bwMode="auto">
          <a:xfrm>
            <a:off x="1281113" y="3535363"/>
            <a:ext cx="767845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dirty="0" err="1">
                <a:solidFill>
                  <a:srgbClr val="000000"/>
                </a:solidFill>
                <a:latin typeface="Arial" charset="0"/>
              </a:rPr>
              <a:t>R</a:t>
            </a:r>
            <a:r>
              <a:rPr lang="en-US" sz="2800" b="1" baseline="-25000" dirty="0" err="1">
                <a:solidFill>
                  <a:srgbClr val="000000"/>
                </a:solidFill>
                <a:latin typeface="Arial" charset="0"/>
              </a:rPr>
              <a:t>max</a:t>
            </a:r>
            <a:r>
              <a:rPr lang="en-US" sz="2800" b="1" dirty="0">
                <a:solidFill>
                  <a:srgbClr val="000000"/>
                </a:solidFill>
                <a:latin typeface="Arial" charset="0"/>
              </a:rPr>
              <a:t> </a:t>
            </a:r>
            <a:r>
              <a:rPr lang="en-US" dirty="0">
                <a:solidFill>
                  <a:srgbClr val="000000"/>
                </a:solidFill>
              </a:rPr>
              <a:t>= Maximum Population Growth </a:t>
            </a:r>
            <a:r>
              <a:rPr lang="en-US" dirty="0" smtClean="0">
                <a:solidFill>
                  <a:srgbClr val="000000"/>
                </a:solidFill>
              </a:rPr>
              <a:t>Rate, in proportional increase per year </a:t>
            </a:r>
            <a:endParaRPr lang="en-US" dirty="0">
              <a:solidFill>
                <a:srgbClr val="000000"/>
              </a:solidFill>
            </a:endParaRPr>
          </a:p>
        </p:txBody>
      </p:sp>
      <p:sp>
        <p:nvSpPr>
          <p:cNvPr id="11269" name="Rectangle 5"/>
          <p:cNvSpPr>
            <a:spLocks noChangeArrowheads="1"/>
          </p:cNvSpPr>
          <p:nvPr/>
        </p:nvSpPr>
        <p:spPr bwMode="auto">
          <a:xfrm>
            <a:off x="1295400" y="4419600"/>
            <a:ext cx="7315200" cy="79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eaLnBrk="0" hangingPunct="0"/>
            <a:r>
              <a:rPr lang="en-US" sz="2800" b="1" dirty="0">
                <a:solidFill>
                  <a:srgbClr val="000000"/>
                </a:solidFill>
                <a:latin typeface="Arial" charset="0"/>
              </a:rPr>
              <a:t>F</a:t>
            </a:r>
            <a:r>
              <a:rPr lang="en-US" b="1" dirty="0">
                <a:solidFill>
                  <a:srgbClr val="000000"/>
                </a:solidFill>
              </a:rPr>
              <a:t> </a:t>
            </a:r>
            <a:r>
              <a:rPr lang="en-US" dirty="0">
                <a:solidFill>
                  <a:srgbClr val="000000"/>
                </a:solidFill>
              </a:rPr>
              <a:t>= Recovery Factor (default = 0.1 for endangered </a:t>
            </a:r>
            <a:r>
              <a:rPr lang="en-US" dirty="0" smtClean="0">
                <a:solidFill>
                  <a:srgbClr val="000000"/>
                </a:solidFill>
              </a:rPr>
              <a:t>species</a:t>
            </a:r>
            <a:r>
              <a:rPr lang="en-US" dirty="0">
                <a:solidFill>
                  <a:srgbClr val="000000"/>
                </a:solidFill>
              </a:rPr>
              <a:t>, </a:t>
            </a:r>
            <a:endParaRPr lang="en-US" dirty="0" smtClean="0">
              <a:solidFill>
                <a:srgbClr val="000000"/>
              </a:solidFill>
            </a:endParaRPr>
          </a:p>
          <a:p>
            <a:pPr eaLnBrk="0" hangingPunct="0"/>
            <a:r>
              <a:rPr lang="en-US" dirty="0">
                <a:solidFill>
                  <a:srgbClr val="000000"/>
                </a:solidFill>
              </a:rPr>
              <a:t>	</a:t>
            </a:r>
            <a:r>
              <a:rPr lang="en-US" dirty="0" smtClean="0">
                <a:solidFill>
                  <a:srgbClr val="000000"/>
                </a:solidFill>
              </a:rPr>
              <a:t>		    </a:t>
            </a:r>
            <a:r>
              <a:rPr lang="en-US" dirty="0" smtClean="0">
                <a:solidFill>
                  <a:srgbClr val="000000"/>
                </a:solidFill>
              </a:rPr>
              <a:t>0.5 </a:t>
            </a:r>
            <a:r>
              <a:rPr lang="en-US" dirty="0">
                <a:solidFill>
                  <a:srgbClr val="000000"/>
                </a:solidFill>
              </a:rPr>
              <a:t>for </a:t>
            </a:r>
            <a:r>
              <a:rPr lang="en-US" dirty="0" smtClean="0">
                <a:solidFill>
                  <a:srgbClr val="000000"/>
                </a:solidFill>
              </a:rPr>
              <a:t>threatened </a:t>
            </a:r>
            <a:r>
              <a:rPr lang="en-US" dirty="0">
                <a:solidFill>
                  <a:srgbClr val="000000"/>
                </a:solidFill>
              </a:rPr>
              <a:t>species)</a:t>
            </a:r>
          </a:p>
        </p:txBody>
      </p:sp>
      <p:sp>
        <p:nvSpPr>
          <p:cNvPr id="11270" name="Rectangle 6"/>
          <p:cNvSpPr>
            <a:spLocks noChangeArrowheads="1"/>
          </p:cNvSpPr>
          <p:nvPr/>
        </p:nvSpPr>
        <p:spPr bwMode="auto">
          <a:xfrm>
            <a:off x="1308100" y="5500688"/>
            <a:ext cx="7169464"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dirty="0" err="1">
                <a:solidFill>
                  <a:srgbClr val="000000"/>
                </a:solidFill>
                <a:latin typeface="Arial" charset="0"/>
              </a:rPr>
              <a:t>N</a:t>
            </a:r>
            <a:r>
              <a:rPr lang="en-US" sz="2800" b="1" baseline="-25000" dirty="0" err="1">
                <a:solidFill>
                  <a:srgbClr val="000000"/>
                </a:solidFill>
                <a:latin typeface="Arial" charset="0"/>
              </a:rPr>
              <a:t>min</a:t>
            </a:r>
            <a:r>
              <a:rPr lang="en-US" dirty="0">
                <a:solidFill>
                  <a:srgbClr val="000000"/>
                </a:solidFill>
              </a:rPr>
              <a:t> = Minimum Estimate of Population </a:t>
            </a:r>
            <a:r>
              <a:rPr lang="en-US" dirty="0" smtClean="0">
                <a:solidFill>
                  <a:srgbClr val="000000"/>
                </a:solidFill>
              </a:rPr>
              <a:t>Size (lower confidence interval)</a:t>
            </a:r>
            <a:endParaRPr lang="en-US" dirty="0">
              <a:solidFill>
                <a:srgbClr val="000000"/>
              </a:solidFill>
            </a:endParaRPr>
          </a:p>
        </p:txBody>
      </p:sp>
      <p:sp>
        <p:nvSpPr>
          <p:cNvPr id="2" name="Slide Number Placeholder 1"/>
          <p:cNvSpPr>
            <a:spLocks noGrp="1"/>
          </p:cNvSpPr>
          <p:nvPr>
            <p:ph type="sldNum" sz="quarter" idx="12"/>
          </p:nvPr>
        </p:nvSpPr>
        <p:spPr/>
        <p:txBody>
          <a:bodyPr/>
          <a:lstStyle/>
          <a:p>
            <a:fld id="{3838F80C-5FC2-4846-9ADB-39107FF86D14}" type="slidenum">
              <a:rPr lang="en-US" smtClean="0"/>
              <a:t>19</a:t>
            </a:fld>
            <a:endParaRPr lang="en-US"/>
          </a:p>
        </p:txBody>
      </p:sp>
    </p:spTree>
    <p:extLst>
      <p:ext uri="{BB962C8B-B14F-4D97-AF65-F5344CB8AC3E}">
        <p14:creationId xmlns:p14="http://schemas.microsoft.com/office/powerpoint/2010/main" val="37759154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1365" y="963042"/>
            <a:ext cx="1958219" cy="3052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4" descr="Sele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775" y="1609504"/>
            <a:ext cx="2114426" cy="3160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5800" y="4343400"/>
            <a:ext cx="2714770" cy="1937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3886200"/>
            <a:ext cx="3336661" cy="25115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7800" y="963042"/>
            <a:ext cx="3352800" cy="18859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30026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62000"/>
            <a:ext cx="7239000"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595" name="Text Box 3"/>
          <p:cNvSpPr txBox="1">
            <a:spLocks noChangeArrowheads="1"/>
          </p:cNvSpPr>
          <p:nvPr/>
        </p:nvSpPr>
        <p:spPr bwMode="auto">
          <a:xfrm>
            <a:off x="288925" y="269875"/>
            <a:ext cx="2833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Nmin = 2500 animals</a:t>
            </a:r>
          </a:p>
        </p:txBody>
      </p:sp>
      <p:sp>
        <p:nvSpPr>
          <p:cNvPr id="2" name="Slide Number Placeholder 1"/>
          <p:cNvSpPr>
            <a:spLocks noGrp="1"/>
          </p:cNvSpPr>
          <p:nvPr>
            <p:ph type="sldNum" sz="quarter" idx="12"/>
          </p:nvPr>
        </p:nvSpPr>
        <p:spPr/>
        <p:txBody>
          <a:bodyPr/>
          <a:lstStyle/>
          <a:p>
            <a:fld id="{3838F80C-5FC2-4846-9ADB-39107FF86D14}" type="slidenum">
              <a:rPr lang="en-US" smtClean="0"/>
              <a:t>20</a:t>
            </a:fld>
            <a:endParaRPr lang="en-US"/>
          </a:p>
        </p:txBody>
      </p:sp>
    </p:spTree>
    <p:extLst>
      <p:ext uri="{BB962C8B-B14F-4D97-AF65-F5344CB8AC3E}">
        <p14:creationId xmlns:p14="http://schemas.microsoft.com/office/powerpoint/2010/main" val="3826452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b="1">
                <a:solidFill>
                  <a:srgbClr val="000000"/>
                </a:solidFill>
                <a:latin typeface="Lucida Sans Unicode" pitchFamily="34" charset="0"/>
              </a:rPr>
              <a:t>Why PBR works:</a:t>
            </a:r>
          </a:p>
        </p:txBody>
      </p:sp>
      <p:sp>
        <p:nvSpPr>
          <p:cNvPr id="12291" name="Rectangle 3"/>
          <p:cNvSpPr>
            <a:spLocks noGrp="1" noChangeArrowheads="1"/>
          </p:cNvSpPr>
          <p:nvPr>
            <p:ph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sz="4000" dirty="0">
                <a:solidFill>
                  <a:schemeClr val="tx2"/>
                </a:solidFill>
              </a:rPr>
              <a:t>Easy to comprehend</a:t>
            </a:r>
          </a:p>
          <a:p>
            <a:r>
              <a:rPr lang="en-US" sz="4000" dirty="0">
                <a:solidFill>
                  <a:schemeClr val="tx2"/>
                </a:solidFill>
              </a:rPr>
              <a:t>Based on measurable parameters</a:t>
            </a:r>
          </a:p>
          <a:p>
            <a:r>
              <a:rPr lang="en-US" sz="4000" dirty="0">
                <a:solidFill>
                  <a:schemeClr val="tx2"/>
                </a:solidFill>
              </a:rPr>
              <a:t>Less information = more conservative take limits</a:t>
            </a:r>
          </a:p>
          <a:p>
            <a:r>
              <a:rPr lang="en-US" sz="4000" dirty="0" smtClean="0">
                <a:solidFill>
                  <a:schemeClr val="tx2"/>
                </a:solidFill>
              </a:rPr>
              <a:t>Flexible, can be applied to many different kinds of populations</a:t>
            </a:r>
            <a:endParaRPr lang="en-US" sz="4000" dirty="0">
              <a:solidFill>
                <a:schemeClr val="tx2"/>
              </a:solidFill>
            </a:endParaRPr>
          </a:p>
        </p:txBody>
      </p:sp>
      <p:sp>
        <p:nvSpPr>
          <p:cNvPr id="2" name="Slide Number Placeholder 1"/>
          <p:cNvSpPr>
            <a:spLocks noGrp="1"/>
          </p:cNvSpPr>
          <p:nvPr>
            <p:ph type="sldNum" sz="quarter" idx="12"/>
          </p:nvPr>
        </p:nvSpPr>
        <p:spPr/>
        <p:txBody>
          <a:bodyPr/>
          <a:lstStyle/>
          <a:p>
            <a:fld id="{3838F80C-5FC2-4846-9ADB-39107FF86D14}" type="slidenum">
              <a:rPr lang="en-US" smtClean="0"/>
              <a:t>21</a:t>
            </a:fld>
            <a:endParaRPr lang="en-US"/>
          </a:p>
        </p:txBody>
      </p:sp>
    </p:spTree>
    <p:extLst>
      <p:ext uri="{BB962C8B-B14F-4D97-AF65-F5344CB8AC3E}">
        <p14:creationId xmlns:p14="http://schemas.microsoft.com/office/powerpoint/2010/main" val="104017628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turtles on deck2.jpg"/>
          <p:cNvPicPr>
            <a:picLocks noChangeAspect="1"/>
          </p:cNvPicPr>
          <p:nvPr/>
        </p:nvPicPr>
        <p:blipFill>
          <a:blip r:embed="rId2" cstate="print"/>
          <a:stretch>
            <a:fillRect/>
          </a:stretch>
        </p:blipFill>
        <p:spPr>
          <a:xfrm>
            <a:off x="4000500" y="2601913"/>
            <a:ext cx="4857750" cy="3613150"/>
          </a:xfrm>
          <a:prstGeom prst="rect">
            <a:avLst/>
          </a:prstGeom>
          <a:ln>
            <a:solidFill>
              <a:schemeClr val="bg1">
                <a:lumMod val="50000"/>
              </a:schemeClr>
            </a:solidFill>
          </a:ln>
        </p:spPr>
      </p:pic>
      <p:sp>
        <p:nvSpPr>
          <p:cNvPr id="2" name="Title 1"/>
          <p:cNvSpPr txBox="1">
            <a:spLocks/>
          </p:cNvSpPr>
          <p:nvPr/>
        </p:nvSpPr>
        <p:spPr>
          <a:xfrm>
            <a:off x="1157288" y="857250"/>
            <a:ext cx="7772400" cy="1428750"/>
          </a:xfrm>
          <a:prstGeom prst="rect">
            <a:avLst/>
          </a:prstGeom>
        </p:spPr>
        <p:txBody>
          <a:bodyPr/>
          <a:lstStyle/>
          <a:p>
            <a:pPr>
              <a:defRPr/>
            </a:pPr>
            <a:r>
              <a:rPr lang="en-US" sz="2800" kern="0" dirty="0">
                <a:solidFill>
                  <a:schemeClr val="tx2"/>
                </a:solidFill>
                <a:latin typeface="Lucida Sans" pitchFamily="34" charset="0"/>
                <a:ea typeface="+mj-ea"/>
                <a:cs typeface="+mj-cs"/>
              </a:rPr>
              <a:t>Prioritizing fishery management for loggerhead turtle conservation in the northern Adriatic Sea</a:t>
            </a:r>
            <a:endParaRPr lang="hr-HR" sz="2800" kern="0" dirty="0">
              <a:solidFill>
                <a:schemeClr val="tx2"/>
              </a:solidFill>
              <a:latin typeface="+mj-lt"/>
              <a:ea typeface="+mj-ea"/>
              <a:cs typeface="+mj-cs"/>
            </a:endParaRPr>
          </a:p>
        </p:txBody>
      </p:sp>
      <p:grpSp>
        <p:nvGrpSpPr>
          <p:cNvPr id="56324" name="Group 5"/>
          <p:cNvGrpSpPr>
            <a:grpSpLocks/>
          </p:cNvGrpSpPr>
          <p:nvPr/>
        </p:nvGrpSpPr>
        <p:grpSpPr bwMode="auto">
          <a:xfrm>
            <a:off x="635000" y="928688"/>
            <a:ext cx="436563" cy="1143000"/>
            <a:chOff x="785786" y="785794"/>
            <a:chExt cx="294322" cy="928694"/>
          </a:xfrm>
        </p:grpSpPr>
        <p:sp>
          <p:nvSpPr>
            <p:cNvPr id="5" name="Rectangle 4"/>
            <p:cNvSpPr/>
            <p:nvPr/>
          </p:nvSpPr>
          <p:spPr>
            <a:xfrm flipH="1">
              <a:off x="785786" y="785794"/>
              <a:ext cx="192647"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6" name="Rectangle 5"/>
            <p:cNvSpPr/>
            <p:nvPr/>
          </p:nvSpPr>
          <p:spPr>
            <a:xfrm>
              <a:off x="1034086" y="785794"/>
              <a:ext cx="46022"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grpSp>
      <p:sp>
        <p:nvSpPr>
          <p:cNvPr id="8" name="Text Box 5"/>
          <p:cNvSpPr txBox="1">
            <a:spLocks noChangeArrowheads="1"/>
          </p:cNvSpPr>
          <p:nvPr/>
        </p:nvSpPr>
        <p:spPr bwMode="auto">
          <a:xfrm>
            <a:off x="611560" y="3471215"/>
            <a:ext cx="3024336" cy="1541961"/>
          </a:xfrm>
          <a:prstGeom prst="rect">
            <a:avLst/>
          </a:prstGeom>
          <a:noFill/>
          <a:ln w="9525">
            <a:noFill/>
            <a:miter lim="800000"/>
            <a:headEnd/>
            <a:tailEnd/>
          </a:ln>
        </p:spPr>
        <p:txBody>
          <a:bodyPr wrap="square">
            <a:spAutoFit/>
          </a:bodyPr>
          <a:lstStyle/>
          <a:p>
            <a:r>
              <a:rPr lang="en-US" sz="1400" b="1" dirty="0" err="1" smtClean="0">
                <a:latin typeface="Lucida Sans" pitchFamily="34" charset="0"/>
              </a:rPr>
              <a:t>Bojan</a:t>
            </a:r>
            <a:r>
              <a:rPr lang="en-US" sz="1400" b="1" dirty="0" smtClean="0">
                <a:latin typeface="Lucida Sans" pitchFamily="34" charset="0"/>
              </a:rPr>
              <a:t> Lazar</a:t>
            </a:r>
            <a:endParaRPr lang="hr-HR" sz="1400" b="1" dirty="0" smtClean="0">
              <a:latin typeface="Lucida Sans" pitchFamily="34" charset="0"/>
            </a:endParaRPr>
          </a:p>
          <a:p>
            <a:endParaRPr lang="hr-HR" sz="600" b="1" dirty="0" smtClean="0">
              <a:latin typeface="Lucida Sans" pitchFamily="34" charset="0"/>
            </a:endParaRPr>
          </a:p>
          <a:p>
            <a:pPr>
              <a:lnSpc>
                <a:spcPct val="90000"/>
              </a:lnSpc>
            </a:pPr>
            <a:r>
              <a:rPr lang="en-US" sz="1200" dirty="0" smtClean="0"/>
              <a:t>Department of </a:t>
            </a:r>
            <a:r>
              <a:rPr lang="hr-HR" sz="1200" dirty="0" smtClean="0"/>
              <a:t>Biology</a:t>
            </a:r>
          </a:p>
          <a:p>
            <a:pPr>
              <a:lnSpc>
                <a:spcPct val="90000"/>
              </a:lnSpc>
            </a:pPr>
            <a:r>
              <a:rPr lang="hr-HR" sz="1200" dirty="0" smtClean="0"/>
              <a:t>University of Zagreb, Croatia</a:t>
            </a:r>
          </a:p>
          <a:p>
            <a:endParaRPr lang="hr-HR" sz="500" dirty="0"/>
          </a:p>
          <a:p>
            <a:r>
              <a:rPr lang="nb-NO" sz="1400" b="1" dirty="0">
                <a:latin typeface="Lucida Sans" pitchFamily="34" charset="0"/>
              </a:rPr>
              <a:t>Selina </a:t>
            </a:r>
            <a:r>
              <a:rPr lang="hr-HR" sz="1400" b="1" dirty="0">
                <a:latin typeface="Lucida Sans" pitchFamily="34" charset="0"/>
              </a:rPr>
              <a:t>S. </a:t>
            </a:r>
            <a:r>
              <a:rPr lang="nb-NO" sz="1400" b="1" dirty="0" smtClean="0">
                <a:latin typeface="Lucida Sans" pitchFamily="34" charset="0"/>
              </a:rPr>
              <a:t>Heppell</a:t>
            </a:r>
            <a:endParaRPr lang="hr-HR" sz="1400" b="1" dirty="0" smtClean="0">
              <a:latin typeface="Lucida Sans" pitchFamily="34" charset="0"/>
            </a:endParaRPr>
          </a:p>
          <a:p>
            <a:endParaRPr lang="nb-NO" sz="700" dirty="0">
              <a:latin typeface="Lucida Sans" pitchFamily="34" charset="0"/>
            </a:endParaRPr>
          </a:p>
          <a:p>
            <a:pPr>
              <a:lnSpc>
                <a:spcPct val="90000"/>
              </a:lnSpc>
            </a:pPr>
            <a:r>
              <a:rPr lang="nb-NO" sz="1200" dirty="0"/>
              <a:t>Department of Fisheries and Wildlife, Oregon State University</a:t>
            </a:r>
            <a:r>
              <a:rPr lang="hr-HR" sz="1200" dirty="0"/>
              <a:t>, Corvallis, USA</a:t>
            </a:r>
            <a:r>
              <a:rPr lang="nb-NO" sz="1200" dirty="0"/>
              <a:t> </a:t>
            </a:r>
            <a:endParaRPr lang="hr-HR" sz="800" dirty="0"/>
          </a:p>
          <a:p>
            <a:endParaRPr lang="en-US" sz="500" b="1" dirty="0"/>
          </a:p>
        </p:txBody>
      </p:sp>
      <p:sp>
        <p:nvSpPr>
          <p:cNvPr id="3" name="Slide Number Placeholder 2"/>
          <p:cNvSpPr>
            <a:spLocks noGrp="1"/>
          </p:cNvSpPr>
          <p:nvPr>
            <p:ph type="sldNum" sz="quarter" idx="12"/>
          </p:nvPr>
        </p:nvSpPr>
        <p:spPr/>
        <p:txBody>
          <a:bodyPr/>
          <a:lstStyle/>
          <a:p>
            <a:fld id="{3838F80C-5FC2-4846-9ADB-39107FF86D14}" type="slidenum">
              <a:rPr lang="en-US" smtClean="0"/>
              <a:t>22</a:t>
            </a:fld>
            <a:endParaRPr lang="en-US"/>
          </a:p>
        </p:txBody>
      </p:sp>
    </p:spTree>
    <p:extLst>
      <p:ext uri="{BB962C8B-B14F-4D97-AF65-F5344CB8AC3E}">
        <p14:creationId xmlns:p14="http://schemas.microsoft.com/office/powerpoint/2010/main" val="3316824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42"/>
          <p:cNvGrpSpPr>
            <a:grpSpLocks/>
          </p:cNvGrpSpPr>
          <p:nvPr/>
        </p:nvGrpSpPr>
        <p:grpSpPr bwMode="auto">
          <a:xfrm>
            <a:off x="571500" y="2752725"/>
            <a:ext cx="8072438" cy="3533775"/>
            <a:chOff x="0" y="1323411"/>
            <a:chExt cx="9144000" cy="4211178"/>
          </a:xfrm>
        </p:grpSpPr>
        <p:pic>
          <p:nvPicPr>
            <p:cNvPr id="31752" name="Picture 40" descr="1235926303.tif"/>
            <p:cNvPicPr>
              <a:picLocks noChangeAspect="1"/>
            </p:cNvPicPr>
            <p:nvPr/>
          </p:nvPicPr>
          <p:blipFill>
            <a:blip r:embed="rId2" cstate="print"/>
            <a:srcRect/>
            <a:stretch>
              <a:fillRect/>
            </a:stretch>
          </p:blipFill>
          <p:spPr bwMode="auto">
            <a:xfrm>
              <a:off x="0" y="1323411"/>
              <a:ext cx="9144000" cy="4211178"/>
            </a:xfrm>
            <a:prstGeom prst="rect">
              <a:avLst/>
            </a:prstGeom>
            <a:noFill/>
            <a:ln w="9525">
              <a:noFill/>
              <a:miter lim="800000"/>
              <a:headEnd/>
              <a:tailEnd/>
            </a:ln>
          </p:spPr>
        </p:pic>
        <p:grpSp>
          <p:nvGrpSpPr>
            <p:cNvPr id="31753" name="Group 18"/>
            <p:cNvGrpSpPr>
              <a:grpSpLocks/>
            </p:cNvGrpSpPr>
            <p:nvPr/>
          </p:nvGrpSpPr>
          <p:grpSpPr bwMode="auto">
            <a:xfrm>
              <a:off x="214281" y="4214818"/>
              <a:ext cx="2860705" cy="1214446"/>
              <a:chOff x="214281" y="4214818"/>
              <a:chExt cx="2860705" cy="1214446"/>
            </a:xfrm>
          </p:grpSpPr>
          <p:sp>
            <p:nvSpPr>
              <p:cNvPr id="20" name="Rectangle 19"/>
              <p:cNvSpPr/>
              <p:nvPr/>
            </p:nvSpPr>
            <p:spPr>
              <a:xfrm>
                <a:off x="213990" y="4214103"/>
                <a:ext cx="2618223" cy="1214545"/>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100" dirty="0">
                  <a:cs typeface="Arial" pitchFamily="34" charset="0"/>
                </a:endParaRPr>
              </a:p>
            </p:txBody>
          </p:sp>
          <p:sp>
            <p:nvSpPr>
              <p:cNvPr id="21" name="Isosceles Triangle 20"/>
              <p:cNvSpPr/>
              <p:nvPr/>
            </p:nvSpPr>
            <p:spPr>
              <a:xfrm>
                <a:off x="356050" y="4427879"/>
                <a:ext cx="285919" cy="272421"/>
              </a:xfrm>
              <a:prstGeom prst="triangl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100">
                  <a:cs typeface="Arial" pitchFamily="34" charset="0"/>
                </a:endParaRPr>
              </a:p>
            </p:txBody>
          </p:sp>
          <p:sp>
            <p:nvSpPr>
              <p:cNvPr id="22" name="Isosceles Triangle 21"/>
              <p:cNvSpPr/>
              <p:nvPr/>
            </p:nvSpPr>
            <p:spPr>
              <a:xfrm>
                <a:off x="356050" y="5071096"/>
                <a:ext cx="215788" cy="200532"/>
              </a:xfrm>
              <a:prstGeom prst="triangl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100">
                  <a:cs typeface="Arial" pitchFamily="34" charset="0"/>
                </a:endParaRPr>
              </a:p>
            </p:txBody>
          </p:sp>
          <p:sp>
            <p:nvSpPr>
              <p:cNvPr id="23" name="Isosceles Triangle 22"/>
              <p:cNvSpPr/>
              <p:nvPr/>
            </p:nvSpPr>
            <p:spPr>
              <a:xfrm>
                <a:off x="1713714" y="4357881"/>
                <a:ext cx="143858" cy="128643"/>
              </a:xfrm>
              <a:prstGeom prst="triangl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100">
                  <a:cs typeface="Arial" pitchFamily="34" charset="0"/>
                </a:endParaRPr>
              </a:p>
            </p:txBody>
          </p:sp>
          <p:sp>
            <p:nvSpPr>
              <p:cNvPr id="24" name="Oval 23"/>
              <p:cNvSpPr/>
              <p:nvPr/>
            </p:nvSpPr>
            <p:spPr>
              <a:xfrm>
                <a:off x="1785643" y="4785431"/>
                <a:ext cx="71929" cy="7188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100">
                  <a:cs typeface="Arial" pitchFamily="34" charset="0"/>
                </a:endParaRPr>
              </a:p>
            </p:txBody>
          </p:sp>
          <p:sp>
            <p:nvSpPr>
              <p:cNvPr id="25" name="Rectangle 24"/>
              <p:cNvSpPr/>
              <p:nvPr/>
            </p:nvSpPr>
            <p:spPr>
              <a:xfrm>
                <a:off x="1713714" y="5142985"/>
                <a:ext cx="143858" cy="141885"/>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100">
                  <a:cs typeface="Arial" pitchFamily="34" charset="0"/>
                </a:endParaRPr>
              </a:p>
            </p:txBody>
          </p:sp>
          <p:sp>
            <p:nvSpPr>
              <p:cNvPr id="31783" name="TextBox 25"/>
              <p:cNvSpPr txBox="1">
                <a:spLocks noChangeArrowheads="1"/>
              </p:cNvSpPr>
              <p:nvPr/>
            </p:nvSpPr>
            <p:spPr bwMode="auto">
              <a:xfrm>
                <a:off x="642909" y="4429132"/>
                <a:ext cx="894584" cy="311708"/>
              </a:xfrm>
              <a:prstGeom prst="rect">
                <a:avLst/>
              </a:prstGeom>
              <a:noFill/>
              <a:ln w="9525">
                <a:noFill/>
                <a:miter lim="800000"/>
                <a:headEnd/>
                <a:tailEnd/>
              </a:ln>
            </p:spPr>
            <p:txBody>
              <a:bodyPr>
                <a:spAutoFit/>
              </a:bodyPr>
              <a:lstStyle/>
              <a:p>
                <a:r>
                  <a:rPr lang="en-US" sz="1100">
                    <a:cs typeface="Arial" charset="0"/>
                  </a:rPr>
                  <a:t>&gt;</a:t>
                </a:r>
                <a:r>
                  <a:rPr lang="hr-HR" sz="1100">
                    <a:cs typeface="Arial" charset="0"/>
                  </a:rPr>
                  <a:t>1000</a:t>
                </a:r>
                <a:endParaRPr lang="en-US" sz="1100">
                  <a:cs typeface="Arial" charset="0"/>
                </a:endParaRPr>
              </a:p>
            </p:txBody>
          </p:sp>
          <p:sp>
            <p:nvSpPr>
              <p:cNvPr id="31784" name="TextBox 26"/>
              <p:cNvSpPr txBox="1">
                <a:spLocks noChangeArrowheads="1"/>
              </p:cNvSpPr>
              <p:nvPr/>
            </p:nvSpPr>
            <p:spPr bwMode="auto">
              <a:xfrm>
                <a:off x="571471" y="5080826"/>
                <a:ext cx="1208783" cy="311708"/>
              </a:xfrm>
              <a:prstGeom prst="rect">
                <a:avLst/>
              </a:prstGeom>
              <a:noFill/>
              <a:ln w="9525">
                <a:noFill/>
                <a:miter lim="800000"/>
                <a:headEnd/>
                <a:tailEnd/>
              </a:ln>
            </p:spPr>
            <p:txBody>
              <a:bodyPr>
                <a:spAutoFit/>
              </a:bodyPr>
              <a:lstStyle/>
              <a:p>
                <a:r>
                  <a:rPr lang="hr-HR" sz="1100">
                    <a:cs typeface="Arial" charset="0"/>
                  </a:rPr>
                  <a:t>100 - 1000</a:t>
                </a:r>
                <a:endParaRPr lang="en-US" sz="1100">
                  <a:cs typeface="Arial" charset="0"/>
                </a:endParaRPr>
              </a:p>
            </p:txBody>
          </p:sp>
          <p:sp>
            <p:nvSpPr>
              <p:cNvPr id="31785" name="TextBox 27"/>
              <p:cNvSpPr txBox="1">
                <a:spLocks noChangeArrowheads="1"/>
              </p:cNvSpPr>
              <p:nvPr/>
            </p:nvSpPr>
            <p:spPr bwMode="auto">
              <a:xfrm>
                <a:off x="1928793" y="4286256"/>
                <a:ext cx="1146193" cy="311708"/>
              </a:xfrm>
              <a:prstGeom prst="rect">
                <a:avLst/>
              </a:prstGeom>
              <a:noFill/>
              <a:ln w="9525">
                <a:noFill/>
                <a:miter lim="800000"/>
                <a:headEnd/>
                <a:tailEnd/>
              </a:ln>
            </p:spPr>
            <p:txBody>
              <a:bodyPr>
                <a:spAutoFit/>
              </a:bodyPr>
              <a:lstStyle/>
              <a:p>
                <a:r>
                  <a:rPr lang="hr-HR" sz="1100">
                    <a:cs typeface="Arial" charset="0"/>
                  </a:rPr>
                  <a:t>20 - 100</a:t>
                </a:r>
                <a:endParaRPr lang="en-US" sz="1100">
                  <a:cs typeface="Arial" charset="0"/>
                </a:endParaRPr>
              </a:p>
            </p:txBody>
          </p:sp>
          <p:sp>
            <p:nvSpPr>
              <p:cNvPr id="31786" name="TextBox 28"/>
              <p:cNvSpPr txBox="1">
                <a:spLocks noChangeArrowheads="1"/>
              </p:cNvSpPr>
              <p:nvPr/>
            </p:nvSpPr>
            <p:spPr bwMode="auto">
              <a:xfrm>
                <a:off x="2000232" y="4714883"/>
                <a:ext cx="714380" cy="311708"/>
              </a:xfrm>
              <a:prstGeom prst="rect">
                <a:avLst/>
              </a:prstGeom>
              <a:noFill/>
              <a:ln w="9525">
                <a:noFill/>
                <a:miter lim="800000"/>
                <a:headEnd/>
                <a:tailEnd/>
              </a:ln>
            </p:spPr>
            <p:txBody>
              <a:bodyPr>
                <a:spAutoFit/>
              </a:bodyPr>
              <a:lstStyle/>
              <a:p>
                <a:r>
                  <a:rPr lang="hr-HR" sz="1100">
                    <a:cs typeface="Arial" charset="0"/>
                  </a:rPr>
                  <a:t>1 - 20</a:t>
                </a:r>
                <a:endParaRPr lang="en-US" sz="1100">
                  <a:cs typeface="Arial" charset="0"/>
                </a:endParaRPr>
              </a:p>
            </p:txBody>
          </p:sp>
          <p:sp>
            <p:nvSpPr>
              <p:cNvPr id="31787" name="TextBox 29"/>
              <p:cNvSpPr txBox="1">
                <a:spLocks noChangeArrowheads="1"/>
              </p:cNvSpPr>
              <p:nvPr/>
            </p:nvSpPr>
            <p:spPr bwMode="auto">
              <a:xfrm>
                <a:off x="2000232" y="5072074"/>
                <a:ext cx="714380" cy="311708"/>
              </a:xfrm>
              <a:prstGeom prst="rect">
                <a:avLst/>
              </a:prstGeom>
              <a:noFill/>
              <a:ln w="9525">
                <a:noFill/>
                <a:miter lim="800000"/>
                <a:headEnd/>
                <a:tailEnd/>
              </a:ln>
            </p:spPr>
            <p:txBody>
              <a:bodyPr>
                <a:spAutoFit/>
              </a:bodyPr>
              <a:lstStyle/>
              <a:p>
                <a:r>
                  <a:rPr lang="hr-HR" sz="1100">
                    <a:cs typeface="Arial" charset="0"/>
                  </a:rPr>
                  <a:t>&lt; 20 </a:t>
                </a:r>
                <a:endParaRPr lang="en-US" sz="1100">
                  <a:cs typeface="Arial" charset="0"/>
                </a:endParaRPr>
              </a:p>
            </p:txBody>
          </p:sp>
        </p:grpSp>
        <p:grpSp>
          <p:nvGrpSpPr>
            <p:cNvPr id="31754" name="Group 41"/>
            <p:cNvGrpSpPr>
              <a:grpSpLocks/>
            </p:cNvGrpSpPr>
            <p:nvPr/>
          </p:nvGrpSpPr>
          <p:grpSpPr bwMode="auto">
            <a:xfrm>
              <a:off x="1928794" y="1458609"/>
              <a:ext cx="6929486" cy="3742047"/>
              <a:chOff x="1928794" y="1458609"/>
              <a:chExt cx="6929486" cy="3742047"/>
            </a:xfrm>
          </p:grpSpPr>
          <p:sp>
            <p:nvSpPr>
              <p:cNvPr id="6" name="Isosceles Triangle 5"/>
              <p:cNvSpPr/>
              <p:nvPr/>
            </p:nvSpPr>
            <p:spPr>
              <a:xfrm>
                <a:off x="7930194" y="3799796"/>
                <a:ext cx="285919" cy="270529"/>
              </a:xfrm>
              <a:prstGeom prst="triangl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7" name="Isosceles Triangle 6"/>
              <p:cNvSpPr/>
              <p:nvPr/>
            </p:nvSpPr>
            <p:spPr>
              <a:xfrm>
                <a:off x="5928764" y="3570886"/>
                <a:ext cx="285918" cy="272421"/>
              </a:xfrm>
              <a:prstGeom prst="triangl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8" name="Isosceles Triangle 7"/>
              <p:cNvSpPr/>
              <p:nvPr/>
            </p:nvSpPr>
            <p:spPr>
              <a:xfrm>
                <a:off x="8286243" y="4142214"/>
                <a:ext cx="213990" cy="200532"/>
              </a:xfrm>
              <a:prstGeom prst="triangl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9" name="Isosceles Triangle 8"/>
              <p:cNvSpPr/>
              <p:nvPr/>
            </p:nvSpPr>
            <p:spPr>
              <a:xfrm>
                <a:off x="8500233" y="4857320"/>
                <a:ext cx="143858" cy="128643"/>
              </a:xfrm>
              <a:prstGeom prst="triangl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0" name="Oval 9"/>
              <p:cNvSpPr/>
              <p:nvPr/>
            </p:nvSpPr>
            <p:spPr>
              <a:xfrm>
                <a:off x="4001062" y="4000328"/>
                <a:ext cx="71929" cy="6999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1" name="Isosceles Triangle 10"/>
              <p:cNvSpPr/>
              <p:nvPr/>
            </p:nvSpPr>
            <p:spPr>
              <a:xfrm>
                <a:off x="5072807" y="4929208"/>
                <a:ext cx="285918" cy="270530"/>
              </a:xfrm>
              <a:prstGeom prst="triangl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2" name="Rectangle 11"/>
              <p:cNvSpPr/>
              <p:nvPr/>
            </p:nvSpPr>
            <p:spPr>
              <a:xfrm>
                <a:off x="1929501" y="2999558"/>
                <a:ext cx="142060" cy="14188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3" name="Rectangle 12"/>
              <p:cNvSpPr/>
              <p:nvPr/>
            </p:nvSpPr>
            <p:spPr>
              <a:xfrm>
                <a:off x="3001246" y="2142567"/>
                <a:ext cx="142060" cy="141885"/>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4" name="Rectangle 13"/>
              <p:cNvSpPr/>
              <p:nvPr/>
            </p:nvSpPr>
            <p:spPr>
              <a:xfrm>
                <a:off x="4714959" y="2642006"/>
                <a:ext cx="143858" cy="143778"/>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5" name="Isosceles Triangle 14"/>
              <p:cNvSpPr/>
              <p:nvPr/>
            </p:nvSpPr>
            <p:spPr>
              <a:xfrm>
                <a:off x="8716021" y="4070325"/>
                <a:ext cx="142060" cy="128643"/>
              </a:xfrm>
              <a:prstGeom prst="triangl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6" name="Isosceles Triangle 15"/>
              <p:cNvSpPr/>
              <p:nvPr/>
            </p:nvSpPr>
            <p:spPr>
              <a:xfrm>
                <a:off x="8644092" y="4499767"/>
                <a:ext cx="142060" cy="128643"/>
              </a:xfrm>
              <a:prstGeom prst="triangl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7" name="Isosceles Triangle 16"/>
              <p:cNvSpPr/>
              <p:nvPr/>
            </p:nvSpPr>
            <p:spPr>
              <a:xfrm>
                <a:off x="8144184" y="5071095"/>
                <a:ext cx="142060" cy="128643"/>
              </a:xfrm>
              <a:prstGeom prst="triangl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8" name="Rectangle 17"/>
              <p:cNvSpPr/>
              <p:nvPr/>
            </p:nvSpPr>
            <p:spPr>
              <a:xfrm>
                <a:off x="5644644" y="2785784"/>
                <a:ext cx="142060" cy="141885"/>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31768" name="TextBox 30"/>
              <p:cNvSpPr txBox="1">
                <a:spLocks noChangeArrowheads="1"/>
              </p:cNvSpPr>
              <p:nvPr/>
            </p:nvSpPr>
            <p:spPr bwMode="auto">
              <a:xfrm>
                <a:off x="3929058" y="4218450"/>
                <a:ext cx="714379" cy="550074"/>
              </a:xfrm>
              <a:prstGeom prst="rect">
                <a:avLst/>
              </a:prstGeom>
              <a:noFill/>
              <a:ln w="9525">
                <a:noFill/>
                <a:miter lim="800000"/>
                <a:headEnd/>
                <a:tailEnd/>
              </a:ln>
            </p:spPr>
            <p:txBody>
              <a:bodyPr>
                <a:spAutoFit/>
              </a:bodyPr>
              <a:lstStyle/>
              <a:p>
                <a:pPr algn="ctr"/>
                <a:r>
                  <a:rPr lang="hr-HR" sz="1200" i="1">
                    <a:latin typeface="Times New Roman" pitchFamily="18" charset="0"/>
                    <a:cs typeface="Times New Roman" pitchFamily="18" charset="0"/>
                  </a:rPr>
                  <a:t>Gulf of Gabès</a:t>
                </a:r>
                <a:endParaRPr lang="en-US" sz="1200" i="1">
                  <a:latin typeface="Times New Roman" pitchFamily="18" charset="0"/>
                  <a:cs typeface="Times New Roman" pitchFamily="18" charset="0"/>
                </a:endParaRPr>
              </a:p>
            </p:txBody>
          </p:sp>
          <p:sp>
            <p:nvSpPr>
              <p:cNvPr id="31769" name="TextBox 31"/>
              <p:cNvSpPr txBox="1">
                <a:spLocks noChangeArrowheads="1"/>
              </p:cNvSpPr>
              <p:nvPr/>
            </p:nvSpPr>
            <p:spPr bwMode="auto">
              <a:xfrm rot="2857452">
                <a:off x="4067096" y="2016105"/>
                <a:ext cx="1428760" cy="313768"/>
              </a:xfrm>
              <a:prstGeom prst="rect">
                <a:avLst/>
              </a:prstGeom>
              <a:noFill/>
              <a:ln w="9525">
                <a:noFill/>
                <a:miter lim="800000"/>
                <a:headEnd/>
                <a:tailEnd/>
              </a:ln>
            </p:spPr>
            <p:txBody>
              <a:bodyPr>
                <a:spAutoFit/>
              </a:bodyPr>
              <a:lstStyle/>
              <a:p>
                <a:pPr algn="ctr"/>
                <a:r>
                  <a:rPr lang="hr-HR" sz="1200" i="1">
                    <a:latin typeface="Times New Roman" pitchFamily="18" charset="0"/>
                    <a:cs typeface="Times New Roman" pitchFamily="18" charset="0"/>
                  </a:rPr>
                  <a:t>Adriatic Sea</a:t>
                </a:r>
                <a:endParaRPr lang="en-US" sz="1200" i="1">
                  <a:latin typeface="Times New Roman" pitchFamily="18" charset="0"/>
                  <a:cs typeface="Times New Roman" pitchFamily="18" charset="0"/>
                </a:endParaRPr>
              </a:p>
            </p:txBody>
          </p:sp>
          <p:sp>
            <p:nvSpPr>
              <p:cNvPr id="31770" name="TextBox 32"/>
              <p:cNvSpPr txBox="1">
                <a:spLocks noChangeArrowheads="1"/>
              </p:cNvSpPr>
              <p:nvPr/>
            </p:nvSpPr>
            <p:spPr bwMode="auto">
              <a:xfrm rot="2695808">
                <a:off x="3324125" y="3556153"/>
                <a:ext cx="1859844" cy="311708"/>
              </a:xfrm>
              <a:prstGeom prst="rect">
                <a:avLst/>
              </a:prstGeom>
              <a:noFill/>
              <a:ln w="9525">
                <a:noFill/>
                <a:miter lim="800000"/>
                <a:headEnd/>
                <a:tailEnd/>
              </a:ln>
            </p:spPr>
            <p:txBody>
              <a:bodyPr>
                <a:spAutoFit/>
              </a:bodyPr>
              <a:lstStyle/>
              <a:p>
                <a:pPr algn="ctr"/>
                <a:r>
                  <a:rPr lang="en-US" sz="1100" i="1">
                    <a:latin typeface="Times New Roman" pitchFamily="18" charset="0"/>
                    <a:cs typeface="Times New Roman" pitchFamily="18" charset="0"/>
                  </a:rPr>
                  <a:t>   Chanal of Sicily</a:t>
                </a:r>
              </a:p>
            </p:txBody>
          </p:sp>
          <p:sp>
            <p:nvSpPr>
              <p:cNvPr id="31771" name="TextBox 34"/>
              <p:cNvSpPr txBox="1">
                <a:spLocks noChangeArrowheads="1"/>
              </p:cNvSpPr>
              <p:nvPr/>
            </p:nvSpPr>
            <p:spPr bwMode="auto">
              <a:xfrm>
                <a:off x="2002103" y="3321510"/>
                <a:ext cx="1639291" cy="513402"/>
              </a:xfrm>
              <a:prstGeom prst="rect">
                <a:avLst/>
              </a:prstGeom>
              <a:noFill/>
              <a:ln w="9525">
                <a:noFill/>
                <a:miter lim="800000"/>
                <a:headEnd/>
                <a:tailEnd/>
              </a:ln>
            </p:spPr>
            <p:txBody>
              <a:bodyPr>
                <a:spAutoFit/>
              </a:bodyPr>
              <a:lstStyle/>
              <a:p>
                <a:pPr algn="ctr"/>
                <a:r>
                  <a:rPr lang="hr-HR" sz="1100" i="1">
                    <a:latin typeface="Times New Roman" pitchFamily="18" charset="0"/>
                    <a:cs typeface="Times New Roman" pitchFamily="18" charset="0"/>
                  </a:rPr>
                  <a:t>WESTERN MEDITERRANEAN</a:t>
                </a:r>
                <a:endParaRPr lang="en-US" sz="1100" i="1">
                  <a:latin typeface="Times New Roman" pitchFamily="18" charset="0"/>
                  <a:cs typeface="Times New Roman" pitchFamily="18" charset="0"/>
                </a:endParaRPr>
              </a:p>
            </p:txBody>
          </p:sp>
          <p:sp>
            <p:nvSpPr>
              <p:cNvPr id="31772" name="TextBox 35"/>
              <p:cNvSpPr txBox="1">
                <a:spLocks noChangeArrowheads="1"/>
              </p:cNvSpPr>
              <p:nvPr/>
            </p:nvSpPr>
            <p:spPr bwMode="auto">
              <a:xfrm>
                <a:off x="5643568" y="4255122"/>
                <a:ext cx="1720176" cy="513402"/>
              </a:xfrm>
              <a:prstGeom prst="rect">
                <a:avLst/>
              </a:prstGeom>
              <a:noFill/>
              <a:ln w="9525">
                <a:noFill/>
                <a:miter lim="800000"/>
                <a:headEnd/>
                <a:tailEnd/>
              </a:ln>
            </p:spPr>
            <p:txBody>
              <a:bodyPr>
                <a:spAutoFit/>
              </a:bodyPr>
              <a:lstStyle/>
              <a:p>
                <a:pPr algn="ctr"/>
                <a:r>
                  <a:rPr lang="hr-HR" sz="1100" i="1">
                    <a:latin typeface="Times New Roman" pitchFamily="18" charset="0"/>
                    <a:cs typeface="Times New Roman" pitchFamily="18" charset="0"/>
                  </a:rPr>
                  <a:t>EASTERN MEDITERRANEAN</a:t>
                </a:r>
                <a:endParaRPr lang="en-US" sz="1100" i="1">
                  <a:latin typeface="Times New Roman" pitchFamily="18" charset="0"/>
                  <a:cs typeface="Times New Roman" pitchFamily="18" charset="0"/>
                </a:endParaRPr>
              </a:p>
            </p:txBody>
          </p:sp>
          <p:sp>
            <p:nvSpPr>
              <p:cNvPr id="31773" name="TextBox 36"/>
              <p:cNvSpPr txBox="1">
                <a:spLocks noChangeArrowheads="1"/>
              </p:cNvSpPr>
              <p:nvPr/>
            </p:nvSpPr>
            <p:spPr bwMode="auto">
              <a:xfrm rot="-1948621">
                <a:off x="2497317" y="2259023"/>
                <a:ext cx="618030" cy="215444"/>
              </a:xfrm>
              <a:prstGeom prst="rect">
                <a:avLst/>
              </a:prstGeom>
              <a:noFill/>
              <a:ln w="9525">
                <a:noFill/>
                <a:miter lim="800000"/>
                <a:headEnd/>
                <a:tailEnd/>
              </a:ln>
            </p:spPr>
            <p:txBody>
              <a:bodyPr>
                <a:spAutoFit/>
              </a:bodyPr>
              <a:lstStyle/>
              <a:p>
                <a:pPr algn="ctr"/>
                <a:r>
                  <a:rPr lang="hr-HR" sz="800">
                    <a:cs typeface="Times New Roman" pitchFamily="18" charset="0"/>
                  </a:rPr>
                  <a:t>200 m</a:t>
                </a:r>
                <a:endParaRPr lang="en-US" sz="800">
                  <a:cs typeface="Times New Roman" pitchFamily="18" charset="0"/>
                </a:endParaRPr>
              </a:p>
            </p:txBody>
          </p:sp>
          <p:sp>
            <p:nvSpPr>
              <p:cNvPr id="31774" name="TextBox 37"/>
              <p:cNvSpPr txBox="1">
                <a:spLocks noChangeArrowheads="1"/>
              </p:cNvSpPr>
              <p:nvPr/>
            </p:nvSpPr>
            <p:spPr bwMode="auto">
              <a:xfrm rot="-345121">
                <a:off x="7581637" y="4786322"/>
                <a:ext cx="618030" cy="215444"/>
              </a:xfrm>
              <a:prstGeom prst="rect">
                <a:avLst/>
              </a:prstGeom>
              <a:noFill/>
              <a:ln w="9525">
                <a:noFill/>
                <a:miter lim="800000"/>
                <a:headEnd/>
                <a:tailEnd/>
              </a:ln>
            </p:spPr>
            <p:txBody>
              <a:bodyPr>
                <a:spAutoFit/>
              </a:bodyPr>
              <a:lstStyle/>
              <a:p>
                <a:pPr algn="ctr"/>
                <a:r>
                  <a:rPr lang="hr-HR" sz="800">
                    <a:cs typeface="Times New Roman" pitchFamily="18" charset="0"/>
                  </a:rPr>
                  <a:t>200 m</a:t>
                </a:r>
                <a:endParaRPr lang="en-US" sz="800">
                  <a:cs typeface="Times New Roman" pitchFamily="18" charset="0"/>
                </a:endParaRPr>
              </a:p>
            </p:txBody>
          </p:sp>
          <p:sp>
            <p:nvSpPr>
              <p:cNvPr id="31775" name="TextBox 38"/>
              <p:cNvSpPr txBox="1">
                <a:spLocks noChangeArrowheads="1"/>
              </p:cNvSpPr>
              <p:nvPr/>
            </p:nvSpPr>
            <p:spPr bwMode="auto">
              <a:xfrm rot="-1406135">
                <a:off x="4938431" y="2313723"/>
                <a:ext cx="618030" cy="215444"/>
              </a:xfrm>
              <a:prstGeom prst="rect">
                <a:avLst/>
              </a:prstGeom>
              <a:noFill/>
              <a:ln w="9525">
                <a:noFill/>
                <a:miter lim="800000"/>
                <a:headEnd/>
                <a:tailEnd/>
              </a:ln>
            </p:spPr>
            <p:txBody>
              <a:bodyPr>
                <a:spAutoFit/>
              </a:bodyPr>
              <a:lstStyle/>
              <a:p>
                <a:pPr algn="ctr"/>
                <a:r>
                  <a:rPr lang="hr-HR" sz="800">
                    <a:cs typeface="Times New Roman" pitchFamily="18" charset="0"/>
                  </a:rPr>
                  <a:t>200 m</a:t>
                </a:r>
                <a:endParaRPr lang="en-US" sz="800">
                  <a:cs typeface="Times New Roman" pitchFamily="18" charset="0"/>
                </a:endParaRPr>
              </a:p>
            </p:txBody>
          </p:sp>
          <p:sp>
            <p:nvSpPr>
              <p:cNvPr id="31776" name="TextBox 39"/>
              <p:cNvSpPr txBox="1">
                <a:spLocks noChangeArrowheads="1"/>
              </p:cNvSpPr>
              <p:nvPr/>
            </p:nvSpPr>
            <p:spPr bwMode="auto">
              <a:xfrm rot="3168716">
                <a:off x="4204702" y="4081558"/>
                <a:ext cx="618030" cy="215444"/>
              </a:xfrm>
              <a:prstGeom prst="rect">
                <a:avLst/>
              </a:prstGeom>
              <a:noFill/>
              <a:ln w="9525">
                <a:noFill/>
                <a:miter lim="800000"/>
                <a:headEnd/>
                <a:tailEnd/>
              </a:ln>
            </p:spPr>
            <p:txBody>
              <a:bodyPr>
                <a:spAutoFit/>
              </a:bodyPr>
              <a:lstStyle/>
              <a:p>
                <a:pPr algn="ctr"/>
                <a:r>
                  <a:rPr lang="hr-HR" sz="800">
                    <a:cs typeface="Times New Roman" pitchFamily="18" charset="0"/>
                  </a:rPr>
                  <a:t>200 m</a:t>
                </a:r>
                <a:endParaRPr lang="en-US" sz="800">
                  <a:cs typeface="Times New Roman" pitchFamily="18" charset="0"/>
                </a:endParaRPr>
              </a:p>
            </p:txBody>
          </p:sp>
        </p:grpSp>
      </p:grpSp>
      <p:sp>
        <p:nvSpPr>
          <p:cNvPr id="47" name="Rectangle 2"/>
          <p:cNvSpPr txBox="1">
            <a:spLocks noChangeArrowheads="1"/>
          </p:cNvSpPr>
          <p:nvPr/>
        </p:nvSpPr>
        <p:spPr>
          <a:xfrm>
            <a:off x="500063" y="785813"/>
            <a:ext cx="7143750" cy="504825"/>
          </a:xfrm>
          <a:prstGeom prst="rect">
            <a:avLst/>
          </a:prstGeom>
        </p:spPr>
        <p:txBody>
          <a:bodyPr/>
          <a:lstStyle/>
          <a:p>
            <a:pPr eaLnBrk="0" hangingPunct="0">
              <a:defRPr/>
            </a:pPr>
            <a:r>
              <a:rPr lang="hr-HR" sz="3200" b="1" kern="0" dirty="0" err="1">
                <a:latin typeface="+mn-lt"/>
                <a:ea typeface="+mj-ea"/>
                <a:cs typeface="+mj-cs"/>
              </a:rPr>
              <a:t>Loggerheads</a:t>
            </a:r>
            <a:r>
              <a:rPr lang="hr-HR" sz="3200" b="1" kern="0" dirty="0">
                <a:latin typeface="+mn-lt"/>
                <a:ea typeface="+mj-ea"/>
                <a:cs typeface="+mj-cs"/>
              </a:rPr>
              <a:t> </a:t>
            </a:r>
            <a:r>
              <a:rPr lang="hr-HR" sz="3200" b="1" kern="0" dirty="0" err="1">
                <a:latin typeface="+mn-lt"/>
                <a:ea typeface="+mj-ea"/>
                <a:cs typeface="+mj-cs"/>
              </a:rPr>
              <a:t>in</a:t>
            </a:r>
            <a:r>
              <a:rPr lang="hr-HR" sz="3200" b="1" kern="0" dirty="0">
                <a:latin typeface="+mn-lt"/>
                <a:ea typeface="+mj-ea"/>
                <a:cs typeface="+mj-cs"/>
              </a:rPr>
              <a:t> </a:t>
            </a:r>
            <a:r>
              <a:rPr lang="hr-HR" sz="3200" b="1" kern="0" dirty="0" err="1">
                <a:latin typeface="+mn-lt"/>
                <a:ea typeface="+mj-ea"/>
                <a:cs typeface="+mj-cs"/>
              </a:rPr>
              <a:t>the</a:t>
            </a:r>
            <a:r>
              <a:rPr lang="hr-HR" sz="3200" b="1" kern="0" dirty="0">
                <a:latin typeface="+mn-lt"/>
                <a:ea typeface="+mj-ea"/>
                <a:cs typeface="+mj-cs"/>
              </a:rPr>
              <a:t> </a:t>
            </a:r>
            <a:r>
              <a:rPr lang="hr-HR" sz="3200" b="1" kern="0" dirty="0" err="1">
                <a:latin typeface="+mn-lt"/>
                <a:ea typeface="+mj-ea"/>
                <a:cs typeface="+mj-cs"/>
              </a:rPr>
              <a:t>Mediterranean</a:t>
            </a:r>
            <a:endParaRPr lang="en-US" sz="3200" b="1" kern="0" dirty="0">
              <a:latin typeface="+mn-lt"/>
              <a:ea typeface="+mj-ea"/>
              <a:cs typeface="+mj-cs"/>
            </a:endParaRPr>
          </a:p>
        </p:txBody>
      </p:sp>
      <p:sp>
        <p:nvSpPr>
          <p:cNvPr id="48" name="TextBox 47"/>
          <p:cNvSpPr txBox="1">
            <a:spLocks noChangeArrowheads="1"/>
          </p:cNvSpPr>
          <p:nvPr/>
        </p:nvSpPr>
        <p:spPr bwMode="auto">
          <a:xfrm>
            <a:off x="467544" y="1700808"/>
            <a:ext cx="8572500" cy="923330"/>
          </a:xfrm>
          <a:prstGeom prst="rect">
            <a:avLst/>
          </a:prstGeom>
          <a:noFill/>
          <a:ln w="9525">
            <a:noFill/>
            <a:miter lim="800000"/>
            <a:headEnd/>
            <a:tailEnd/>
          </a:ln>
        </p:spPr>
        <p:txBody>
          <a:bodyPr>
            <a:spAutoFit/>
          </a:bodyPr>
          <a:lstStyle/>
          <a:p>
            <a:r>
              <a:rPr lang="hr-HR" dirty="0">
                <a:solidFill>
                  <a:srgbClr val="FFC000"/>
                </a:solidFill>
              </a:rPr>
              <a:t>▪</a:t>
            </a:r>
            <a:r>
              <a:rPr lang="hr-HR" dirty="0"/>
              <a:t>  </a:t>
            </a:r>
            <a:r>
              <a:rPr lang="hr-HR" dirty="0">
                <a:latin typeface="Book Antiqua" pitchFamily="18" charset="0"/>
              </a:rPr>
              <a:t>≈ </a:t>
            </a:r>
            <a:r>
              <a:rPr lang="hr-HR" dirty="0"/>
              <a:t>5000 nests/year – Greece: 3050 (60%); Turkey: 1370 (27%) – without Libya</a:t>
            </a:r>
          </a:p>
          <a:p>
            <a:r>
              <a:rPr lang="hr-HR" dirty="0">
                <a:solidFill>
                  <a:srgbClr val="FFC000"/>
                </a:solidFill>
              </a:rPr>
              <a:t>▪</a:t>
            </a:r>
            <a:r>
              <a:rPr lang="hr-HR" dirty="0"/>
              <a:t>  remigration period: 2 yrs.</a:t>
            </a:r>
          </a:p>
          <a:p>
            <a:r>
              <a:rPr lang="hr-HR" dirty="0">
                <a:solidFill>
                  <a:srgbClr val="FFC000"/>
                </a:solidFill>
              </a:rPr>
              <a:t>▪</a:t>
            </a:r>
            <a:r>
              <a:rPr lang="hr-HR" dirty="0"/>
              <a:t>  2280 – 2787 nesting females / year (without Libya)</a:t>
            </a:r>
            <a:endParaRPr lang="en-US" dirty="0"/>
          </a:p>
        </p:txBody>
      </p:sp>
      <p:grpSp>
        <p:nvGrpSpPr>
          <p:cNvPr id="31749" name="Group 31"/>
          <p:cNvGrpSpPr>
            <a:grpSpLocks/>
          </p:cNvGrpSpPr>
          <p:nvPr/>
        </p:nvGrpSpPr>
        <p:grpSpPr bwMode="auto">
          <a:xfrm>
            <a:off x="0" y="642938"/>
            <a:ext cx="331788" cy="857250"/>
            <a:chOff x="785786" y="785794"/>
            <a:chExt cx="331471" cy="928694"/>
          </a:xfrm>
        </p:grpSpPr>
        <p:sp>
          <p:nvSpPr>
            <p:cNvPr id="53" name="Rectangle 52"/>
            <p:cNvSpPr/>
            <p:nvPr/>
          </p:nvSpPr>
          <p:spPr>
            <a:xfrm flipH="1">
              <a:off x="785786" y="785794"/>
              <a:ext cx="214108"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54" name="Rectangle 53"/>
            <p:cNvSpPr/>
            <p:nvPr/>
          </p:nvSpPr>
          <p:spPr>
            <a:xfrm>
              <a:off x="1071263" y="785794"/>
              <a:ext cx="45994"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grpSp>
      <p:sp>
        <p:nvSpPr>
          <p:cNvPr id="2" name="Slide Number Placeholder 1"/>
          <p:cNvSpPr>
            <a:spLocks noGrp="1"/>
          </p:cNvSpPr>
          <p:nvPr>
            <p:ph type="sldNum" sz="quarter" idx="12"/>
          </p:nvPr>
        </p:nvSpPr>
        <p:spPr/>
        <p:txBody>
          <a:bodyPr/>
          <a:lstStyle/>
          <a:p>
            <a:fld id="{3838F80C-5FC2-4846-9ADB-39107FF86D14}" type="slidenum">
              <a:rPr lang="en-US" smtClean="0"/>
              <a:t>23</a:t>
            </a:fld>
            <a:endParaRPr lang="en-US"/>
          </a:p>
        </p:txBody>
      </p:sp>
    </p:spTree>
    <p:extLst>
      <p:ext uri="{BB962C8B-B14F-4D97-AF65-F5344CB8AC3E}">
        <p14:creationId xmlns:p14="http://schemas.microsoft.com/office/powerpoint/2010/main" val="385550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1165265" y="841842"/>
            <a:ext cx="6215047" cy="642942"/>
          </a:xfrm>
          <a:prstGeom prst="rect">
            <a:avLst/>
          </a:prstGeom>
        </p:spPr>
        <p:txBody>
          <a:bodyPr/>
          <a:lstStyle/>
          <a:p>
            <a:pPr>
              <a:lnSpc>
                <a:spcPct val="110000"/>
              </a:lnSpc>
              <a:defRPr/>
            </a:pPr>
            <a:r>
              <a:rPr lang="hr-HR" sz="3600" b="1" dirty="0" smtClean="0">
                <a:latin typeface="Cambria" pitchFamily="18" charset="0"/>
                <a:cs typeface="Arial" pitchFamily="34" charset="0"/>
                <a:sym typeface="Symbol" pitchFamily="18" charset="2"/>
              </a:rPr>
              <a:t>Bottom Trawling</a:t>
            </a:r>
          </a:p>
        </p:txBody>
      </p:sp>
      <p:sp>
        <p:nvSpPr>
          <p:cNvPr id="3" name="Subtitle 2"/>
          <p:cNvSpPr>
            <a:spLocks noGrp="1"/>
          </p:cNvSpPr>
          <p:nvPr>
            <p:ph type="subTitle" idx="1"/>
          </p:nvPr>
        </p:nvSpPr>
        <p:spPr>
          <a:xfrm>
            <a:off x="357188" y="2286000"/>
            <a:ext cx="4071937" cy="4071938"/>
          </a:xfrm>
        </p:spPr>
        <p:txBody>
          <a:bodyPr/>
          <a:lstStyle/>
          <a:p>
            <a:pPr algn="l" eaLnBrk="1" hangingPunct="1">
              <a:lnSpc>
                <a:spcPct val="110000"/>
              </a:lnSpc>
              <a:spcBef>
                <a:spcPct val="0"/>
              </a:spcBef>
              <a:defRPr/>
            </a:pPr>
            <a:endParaRPr lang="hr-HR" sz="100" dirty="0" smtClean="0">
              <a:solidFill>
                <a:srgbClr val="EA5C1C"/>
              </a:solidFill>
              <a:sym typeface="Symbol" pitchFamily="18" charset="2"/>
            </a:endParaRPr>
          </a:p>
          <a:p>
            <a:pPr algn="l" eaLnBrk="1" hangingPunct="1">
              <a:lnSpc>
                <a:spcPct val="110000"/>
              </a:lnSpc>
              <a:spcBef>
                <a:spcPct val="0"/>
              </a:spcBef>
              <a:defRPr/>
            </a:pPr>
            <a:r>
              <a:rPr lang="en-US" sz="1800" dirty="0" smtClean="0">
                <a:solidFill>
                  <a:srgbClr val="EA5C1C"/>
                </a:solidFill>
                <a:sym typeface="Symbol" pitchFamily="18" charset="2"/>
              </a:rPr>
              <a:t>▪</a:t>
            </a:r>
            <a:r>
              <a:rPr lang="en-US" sz="1800" dirty="0" smtClean="0">
                <a:solidFill>
                  <a:schemeClr val="tx1"/>
                </a:solidFill>
                <a:latin typeface="Arial" pitchFamily="34" charset="0"/>
                <a:cs typeface="Arial" pitchFamily="34" charset="0"/>
                <a:sym typeface="Symbol" pitchFamily="18" charset="2"/>
              </a:rPr>
              <a:t> </a:t>
            </a:r>
            <a:r>
              <a:rPr lang="hr-HR" sz="1800" dirty="0" smtClean="0">
                <a:solidFill>
                  <a:schemeClr val="tx1"/>
                </a:solidFill>
                <a:latin typeface="Arial" pitchFamily="34" charset="0"/>
                <a:cs typeface="Arial" pitchFamily="34" charset="0"/>
                <a:sym typeface="Symbol" pitchFamily="18" charset="2"/>
              </a:rPr>
              <a:t>bycatch hot-spot</a:t>
            </a:r>
          </a:p>
          <a:p>
            <a:pPr algn="l" eaLnBrk="1" hangingPunct="1">
              <a:lnSpc>
                <a:spcPct val="110000"/>
              </a:lnSpc>
              <a:spcBef>
                <a:spcPct val="0"/>
              </a:spcBef>
              <a:defRPr/>
            </a:pPr>
            <a:r>
              <a:rPr lang="en-US" sz="1800" dirty="0" smtClean="0">
                <a:solidFill>
                  <a:srgbClr val="EA5C1C"/>
                </a:solidFill>
                <a:sym typeface="Symbol" pitchFamily="18" charset="2"/>
              </a:rPr>
              <a:t>▪</a:t>
            </a:r>
            <a:r>
              <a:rPr lang="en-US" sz="1800" dirty="0" smtClean="0">
                <a:latin typeface="Arial" pitchFamily="34" charset="0"/>
                <a:cs typeface="Arial" pitchFamily="34" charset="0"/>
                <a:sym typeface="Symbol" pitchFamily="18" charset="2"/>
              </a:rPr>
              <a:t> </a:t>
            </a:r>
            <a:r>
              <a:rPr lang="hr-HR" sz="1800" dirty="0" smtClean="0">
                <a:latin typeface="Arial" pitchFamily="34" charset="0"/>
                <a:cs typeface="Arial" pitchFamily="34" charset="0"/>
                <a:sym typeface="Symbol" pitchFamily="18" charset="2"/>
              </a:rPr>
              <a:t>peak during the “winter”</a:t>
            </a:r>
            <a:endParaRPr lang="hr-HR" sz="1800" dirty="0" smtClean="0">
              <a:solidFill>
                <a:schemeClr val="tx1"/>
              </a:solidFill>
              <a:latin typeface="Arial" pitchFamily="34" charset="0"/>
              <a:cs typeface="Arial" pitchFamily="34" charset="0"/>
              <a:sym typeface="Symbol" pitchFamily="18" charset="2"/>
            </a:endParaRPr>
          </a:p>
          <a:p>
            <a:pPr algn="l" eaLnBrk="1" hangingPunct="1">
              <a:lnSpc>
                <a:spcPct val="110000"/>
              </a:lnSpc>
              <a:spcBef>
                <a:spcPct val="0"/>
              </a:spcBef>
              <a:defRPr/>
            </a:pPr>
            <a:endParaRPr lang="hr-HR" sz="1600" dirty="0" smtClean="0">
              <a:solidFill>
                <a:schemeClr val="tx1"/>
              </a:solidFill>
              <a:latin typeface="Arial" pitchFamily="34" charset="0"/>
              <a:cs typeface="Arial" pitchFamily="34" charset="0"/>
              <a:sym typeface="Symbol" pitchFamily="18" charset="2"/>
            </a:endParaRPr>
          </a:p>
          <a:p>
            <a:pPr algn="l" eaLnBrk="1" hangingPunct="1">
              <a:lnSpc>
                <a:spcPct val="110000"/>
              </a:lnSpc>
              <a:spcBef>
                <a:spcPct val="0"/>
              </a:spcBef>
              <a:defRPr/>
            </a:pPr>
            <a:r>
              <a:rPr lang="hr-HR" sz="1600" b="1" dirty="0" smtClean="0">
                <a:solidFill>
                  <a:schemeClr val="tx1"/>
                </a:solidFill>
                <a:latin typeface="Arial" pitchFamily="34" charset="0"/>
                <a:cs typeface="Arial" pitchFamily="34" charset="0"/>
                <a:sym typeface="Symbol" pitchFamily="18" charset="2"/>
              </a:rPr>
              <a:t>W Adriatic (</a:t>
            </a:r>
            <a:r>
              <a:rPr lang="hr-HR" sz="1600" b="1" dirty="0" err="1" smtClean="0">
                <a:solidFill>
                  <a:schemeClr val="tx1"/>
                </a:solidFill>
                <a:latin typeface="Arial" pitchFamily="34" charset="0"/>
                <a:cs typeface="Arial" pitchFamily="34" charset="0"/>
                <a:sym typeface="Symbol" pitchFamily="18" charset="2"/>
              </a:rPr>
              <a:t>Italy</a:t>
            </a:r>
            <a:r>
              <a:rPr lang="hr-HR" sz="1600" b="1" dirty="0" smtClean="0">
                <a:solidFill>
                  <a:schemeClr val="tx1"/>
                </a:solidFill>
                <a:latin typeface="Arial" pitchFamily="34" charset="0"/>
                <a:cs typeface="Arial" pitchFamily="34" charset="0"/>
                <a:sym typeface="Symbol" pitchFamily="18" charset="2"/>
              </a:rPr>
              <a:t>)</a:t>
            </a:r>
            <a:r>
              <a:rPr lang="hr-HR" sz="1100" b="1" dirty="0" smtClean="0">
                <a:solidFill>
                  <a:schemeClr val="tx1"/>
                </a:solidFill>
                <a:latin typeface="Arial" pitchFamily="34" charset="0"/>
                <a:cs typeface="Arial" pitchFamily="34" charset="0"/>
                <a:sym typeface="Symbol" pitchFamily="18" charset="2"/>
              </a:rPr>
              <a:t> </a:t>
            </a:r>
            <a:r>
              <a:rPr lang="hr-HR" sz="1100" dirty="0" smtClean="0">
                <a:solidFill>
                  <a:schemeClr val="tx1"/>
                </a:solidFill>
                <a:latin typeface="Arial" pitchFamily="34" charset="0"/>
                <a:cs typeface="Arial" pitchFamily="34" charset="0"/>
                <a:sym typeface="Symbol" pitchFamily="18" charset="2"/>
              </a:rPr>
              <a:t>(Casale et al. 2004) </a:t>
            </a:r>
          </a:p>
          <a:p>
            <a:pPr marL="342900" indent="-342900" algn="l">
              <a:spcBef>
                <a:spcPts val="0"/>
              </a:spcBef>
              <a:defRPr/>
            </a:pPr>
            <a:r>
              <a:rPr lang="en-US" sz="1800" dirty="0" smtClean="0">
                <a:solidFill>
                  <a:srgbClr val="EA5C1C"/>
                </a:solidFill>
                <a:sym typeface="Symbol" pitchFamily="18" charset="2"/>
              </a:rPr>
              <a:t>▪</a:t>
            </a:r>
            <a:r>
              <a:rPr lang="en-US" sz="1800" dirty="0" smtClean="0">
                <a:solidFill>
                  <a:schemeClr val="tx1"/>
                </a:solidFill>
                <a:latin typeface="Arial" pitchFamily="34" charset="0"/>
                <a:cs typeface="Arial" pitchFamily="34" charset="0"/>
                <a:sym typeface="Symbol" pitchFamily="18" charset="2"/>
              </a:rPr>
              <a:t> </a:t>
            </a:r>
            <a:r>
              <a:rPr lang="hr-HR" sz="1800" dirty="0" smtClean="0">
                <a:solidFill>
                  <a:schemeClr val="tx1"/>
                </a:solidFill>
                <a:latin typeface="Arial" pitchFamily="34" charset="0"/>
                <a:cs typeface="Arial" pitchFamily="34" charset="0"/>
                <a:sym typeface="Symbol" pitchFamily="18" charset="2"/>
              </a:rPr>
              <a:t>4273 </a:t>
            </a:r>
            <a:r>
              <a:rPr lang="hr-HR" sz="1800" dirty="0" err="1" smtClean="0">
                <a:solidFill>
                  <a:schemeClr val="tx1"/>
                </a:solidFill>
                <a:latin typeface="Arial" pitchFamily="34" charset="0"/>
                <a:cs typeface="Arial" pitchFamily="34" charset="0"/>
                <a:sym typeface="Symbol" pitchFamily="18" charset="2"/>
              </a:rPr>
              <a:t>captures</a:t>
            </a:r>
            <a:r>
              <a:rPr lang="hr-HR" sz="1800" dirty="0" smtClean="0">
                <a:solidFill>
                  <a:schemeClr val="tx1"/>
                </a:solidFill>
                <a:latin typeface="Arial" pitchFamily="34" charset="0"/>
                <a:cs typeface="Arial" pitchFamily="34" charset="0"/>
                <a:sym typeface="Symbol" pitchFamily="18" charset="2"/>
              </a:rPr>
              <a:t>/</a:t>
            </a:r>
            <a:r>
              <a:rPr lang="hr-HR" sz="1800" dirty="0" err="1" smtClean="0">
                <a:solidFill>
                  <a:schemeClr val="tx1"/>
                </a:solidFill>
                <a:latin typeface="Arial" pitchFamily="34" charset="0"/>
                <a:cs typeface="Arial" pitchFamily="34" charset="0"/>
                <a:sym typeface="Symbol" pitchFamily="18" charset="2"/>
              </a:rPr>
              <a:t>year</a:t>
            </a:r>
            <a:r>
              <a:rPr lang="hr-HR" sz="1800" dirty="0" smtClean="0">
                <a:solidFill>
                  <a:schemeClr val="tx1"/>
                </a:solidFill>
                <a:latin typeface="Arial" pitchFamily="34" charset="0"/>
                <a:cs typeface="Arial" pitchFamily="34" charset="0"/>
                <a:sym typeface="Symbol" pitchFamily="18" charset="2"/>
              </a:rPr>
              <a:t> </a:t>
            </a:r>
          </a:p>
          <a:p>
            <a:pPr marL="342900" indent="-342900" algn="l">
              <a:spcBef>
                <a:spcPts val="0"/>
              </a:spcBef>
              <a:defRPr/>
            </a:pPr>
            <a:r>
              <a:rPr lang="en-US" sz="1800" dirty="0" smtClean="0">
                <a:solidFill>
                  <a:srgbClr val="EA5C1C"/>
                </a:solidFill>
                <a:sym typeface="Symbol" pitchFamily="18" charset="2"/>
              </a:rPr>
              <a:t>▪</a:t>
            </a:r>
            <a:r>
              <a:rPr lang="hr-HR" sz="1800" dirty="0" smtClean="0">
                <a:solidFill>
                  <a:schemeClr val="tx1"/>
                </a:solidFill>
                <a:latin typeface="Arial" pitchFamily="34" charset="0"/>
                <a:cs typeface="Arial" pitchFamily="34" charset="0"/>
                <a:sym typeface="Symbol" pitchFamily="18" charset="2"/>
              </a:rPr>
              <a:t> </a:t>
            </a:r>
            <a:r>
              <a:rPr lang="hr-HR" sz="1800" dirty="0" err="1" smtClean="0">
                <a:solidFill>
                  <a:schemeClr val="tx1"/>
                </a:solidFill>
                <a:latin typeface="Arial" pitchFamily="34" charset="0"/>
                <a:cs typeface="Arial" pitchFamily="34" charset="0"/>
                <a:sym typeface="Symbol" pitchFamily="18" charset="2"/>
              </a:rPr>
              <a:t>direct</a:t>
            </a:r>
            <a:r>
              <a:rPr lang="hr-HR" sz="1800" dirty="0" smtClean="0">
                <a:solidFill>
                  <a:schemeClr val="tx1"/>
                </a:solidFill>
                <a:latin typeface="Arial" pitchFamily="34" charset="0"/>
                <a:cs typeface="Arial" pitchFamily="34" charset="0"/>
                <a:sym typeface="Symbol" pitchFamily="18" charset="2"/>
              </a:rPr>
              <a:t> </a:t>
            </a:r>
            <a:r>
              <a:rPr lang="hr-HR" sz="1800" dirty="0" err="1" smtClean="0">
                <a:solidFill>
                  <a:schemeClr val="tx1"/>
                </a:solidFill>
                <a:latin typeface="Arial" pitchFamily="34" charset="0"/>
                <a:cs typeface="Arial" pitchFamily="34" charset="0"/>
                <a:sym typeface="Symbol" pitchFamily="18" charset="2"/>
              </a:rPr>
              <a:t>mortality</a:t>
            </a:r>
            <a:r>
              <a:rPr lang="hr-HR" sz="1800" dirty="0" smtClean="0">
                <a:solidFill>
                  <a:schemeClr val="tx1"/>
                </a:solidFill>
                <a:latin typeface="Arial" pitchFamily="34" charset="0"/>
                <a:cs typeface="Arial" pitchFamily="34" charset="0"/>
                <a:sym typeface="Symbol" pitchFamily="18" charset="2"/>
              </a:rPr>
              <a:t>: 9.4%</a:t>
            </a:r>
          </a:p>
          <a:p>
            <a:pPr marL="342900" indent="-342900" algn="l">
              <a:spcBef>
                <a:spcPts val="0"/>
              </a:spcBef>
              <a:defRPr/>
            </a:pPr>
            <a:r>
              <a:rPr lang="en-US" sz="1800" dirty="0" smtClean="0">
                <a:solidFill>
                  <a:srgbClr val="EA5C1C"/>
                </a:solidFill>
                <a:sym typeface="Symbol" pitchFamily="18" charset="2"/>
              </a:rPr>
              <a:t>▪</a:t>
            </a:r>
            <a:r>
              <a:rPr lang="hr-HR" sz="1800" dirty="0" smtClean="0">
                <a:solidFill>
                  <a:schemeClr val="tx1"/>
                </a:solidFill>
                <a:latin typeface="Arial" pitchFamily="34" charset="0"/>
                <a:cs typeface="Arial" pitchFamily="34" charset="0"/>
                <a:sym typeface="Symbol" pitchFamily="18" charset="2"/>
              </a:rPr>
              <a:t> </a:t>
            </a:r>
            <a:r>
              <a:rPr lang="hr-HR" sz="1800" dirty="0" err="1" smtClean="0">
                <a:solidFill>
                  <a:schemeClr val="tx1"/>
                </a:solidFill>
                <a:latin typeface="Arial" pitchFamily="34" charset="0"/>
                <a:cs typeface="Arial" pitchFamily="34" charset="0"/>
                <a:sym typeface="Symbol" pitchFamily="18" charset="2"/>
              </a:rPr>
              <a:t>potential</a:t>
            </a:r>
            <a:r>
              <a:rPr lang="hr-HR" sz="1800" dirty="0" smtClean="0">
                <a:solidFill>
                  <a:schemeClr val="tx1"/>
                </a:solidFill>
                <a:latin typeface="Arial" pitchFamily="34" charset="0"/>
                <a:cs typeface="Arial" pitchFamily="34" charset="0"/>
                <a:sym typeface="Symbol" pitchFamily="18" charset="2"/>
              </a:rPr>
              <a:t> </a:t>
            </a:r>
            <a:r>
              <a:rPr lang="hr-HR" sz="1800" dirty="0" err="1" smtClean="0">
                <a:solidFill>
                  <a:schemeClr val="tx1"/>
                </a:solidFill>
                <a:latin typeface="Arial" pitchFamily="34" charset="0"/>
                <a:cs typeface="Arial" pitchFamily="34" charset="0"/>
                <a:sym typeface="Symbol" pitchFamily="18" charset="2"/>
              </a:rPr>
              <a:t>mortality</a:t>
            </a:r>
            <a:r>
              <a:rPr lang="hr-HR" sz="1800" dirty="0" smtClean="0">
                <a:solidFill>
                  <a:schemeClr val="tx1"/>
                </a:solidFill>
                <a:latin typeface="Arial" pitchFamily="34" charset="0"/>
                <a:cs typeface="Arial" pitchFamily="34" charset="0"/>
                <a:sym typeface="Symbol" pitchFamily="18" charset="2"/>
              </a:rPr>
              <a:t>: 43.8% </a:t>
            </a:r>
          </a:p>
          <a:p>
            <a:pPr marL="342900" indent="-342900" algn="l">
              <a:spcBef>
                <a:spcPts val="0"/>
              </a:spcBef>
              <a:defRPr/>
            </a:pPr>
            <a:endParaRPr lang="en-US" sz="1600" dirty="0" smtClean="0">
              <a:solidFill>
                <a:schemeClr val="tx1"/>
              </a:solidFill>
              <a:latin typeface="Arial" pitchFamily="34" charset="0"/>
              <a:cs typeface="Arial" pitchFamily="34" charset="0"/>
              <a:sym typeface="Symbol" pitchFamily="18" charset="2"/>
            </a:endParaRPr>
          </a:p>
          <a:p>
            <a:pPr algn="l" eaLnBrk="1" hangingPunct="1">
              <a:lnSpc>
                <a:spcPct val="110000"/>
              </a:lnSpc>
              <a:spcBef>
                <a:spcPct val="0"/>
              </a:spcBef>
              <a:defRPr/>
            </a:pPr>
            <a:r>
              <a:rPr lang="hr-HR" sz="1600" b="1" dirty="0" smtClean="0">
                <a:solidFill>
                  <a:schemeClr val="tx1"/>
                </a:solidFill>
                <a:latin typeface="Arial" pitchFamily="34" charset="0"/>
                <a:cs typeface="Arial" pitchFamily="34" charset="0"/>
                <a:sym typeface="Symbol" pitchFamily="18" charset="2"/>
              </a:rPr>
              <a:t>E</a:t>
            </a:r>
            <a:r>
              <a:rPr lang="en-US" sz="1600" b="1" dirty="0" smtClean="0">
                <a:solidFill>
                  <a:schemeClr val="tx1"/>
                </a:solidFill>
                <a:latin typeface="Arial" pitchFamily="34" charset="0"/>
                <a:cs typeface="Arial" pitchFamily="34" charset="0"/>
                <a:sym typeface="Symbol" pitchFamily="18" charset="2"/>
              </a:rPr>
              <a:t> </a:t>
            </a:r>
            <a:r>
              <a:rPr lang="hr-HR" sz="1600" b="1" dirty="0" smtClean="0">
                <a:solidFill>
                  <a:schemeClr val="tx1"/>
                </a:solidFill>
                <a:latin typeface="Arial" pitchFamily="34" charset="0"/>
                <a:cs typeface="Arial" pitchFamily="34" charset="0"/>
                <a:sym typeface="Symbol" pitchFamily="18" charset="2"/>
              </a:rPr>
              <a:t>Adriatic (Croatia, </a:t>
            </a:r>
            <a:r>
              <a:rPr lang="hr-HR" sz="1600" b="1" dirty="0" err="1" smtClean="0">
                <a:solidFill>
                  <a:schemeClr val="tx1"/>
                </a:solidFill>
                <a:latin typeface="Arial" pitchFamily="34" charset="0"/>
                <a:cs typeface="Arial" pitchFamily="34" charset="0"/>
                <a:sym typeface="Symbol" pitchFamily="18" charset="2"/>
              </a:rPr>
              <a:t>Slovenia</a:t>
            </a:r>
            <a:r>
              <a:rPr lang="hr-HR" sz="1600" b="1" dirty="0" smtClean="0">
                <a:solidFill>
                  <a:schemeClr val="tx1"/>
                </a:solidFill>
                <a:latin typeface="Arial" pitchFamily="34" charset="0"/>
                <a:cs typeface="Arial" pitchFamily="34" charset="0"/>
                <a:sym typeface="Symbol" pitchFamily="18" charset="2"/>
              </a:rPr>
              <a:t>)</a:t>
            </a:r>
            <a:r>
              <a:rPr lang="hr-HR" sz="1600" dirty="0" smtClean="0">
                <a:solidFill>
                  <a:schemeClr val="tx1"/>
                </a:solidFill>
                <a:latin typeface="Arial" pitchFamily="34" charset="0"/>
                <a:cs typeface="Arial" pitchFamily="34" charset="0"/>
                <a:sym typeface="Symbol" pitchFamily="18" charset="2"/>
              </a:rPr>
              <a:t> </a:t>
            </a:r>
          </a:p>
          <a:p>
            <a:pPr marL="342900" indent="-342900" algn="l">
              <a:spcBef>
                <a:spcPts val="0"/>
              </a:spcBef>
              <a:defRPr/>
            </a:pPr>
            <a:r>
              <a:rPr lang="en-US" sz="1800" dirty="0" smtClean="0">
                <a:solidFill>
                  <a:srgbClr val="EA5C1C"/>
                </a:solidFill>
                <a:sym typeface="Symbol" pitchFamily="18" charset="2"/>
              </a:rPr>
              <a:t>▪</a:t>
            </a:r>
            <a:r>
              <a:rPr lang="en-US" sz="1800" dirty="0" smtClean="0">
                <a:solidFill>
                  <a:schemeClr val="tx1"/>
                </a:solidFill>
                <a:latin typeface="Arial" pitchFamily="34" charset="0"/>
                <a:cs typeface="Arial" pitchFamily="34" charset="0"/>
                <a:sym typeface="Symbol" pitchFamily="18" charset="2"/>
              </a:rPr>
              <a:t> </a:t>
            </a:r>
            <a:r>
              <a:rPr lang="hr-HR" sz="1800" dirty="0" smtClean="0">
                <a:solidFill>
                  <a:schemeClr val="tx1"/>
                </a:solidFill>
                <a:latin typeface="Arial" pitchFamily="34" charset="0"/>
                <a:cs typeface="Arial" pitchFamily="34" charset="0"/>
              </a:rPr>
              <a:t>2500</a:t>
            </a:r>
            <a:r>
              <a:rPr lang="hr-HR" sz="1800" dirty="0" smtClean="0">
                <a:solidFill>
                  <a:schemeClr val="tx1"/>
                </a:solidFill>
                <a:latin typeface="Arial" pitchFamily="34" charset="0"/>
                <a:cs typeface="Arial" pitchFamily="34" charset="0"/>
                <a:sym typeface="Symbol" pitchFamily="18" charset="2"/>
              </a:rPr>
              <a:t> captures/year</a:t>
            </a:r>
          </a:p>
          <a:p>
            <a:pPr marL="342900" indent="-342900" algn="l">
              <a:spcBef>
                <a:spcPts val="0"/>
              </a:spcBef>
              <a:defRPr/>
            </a:pPr>
            <a:r>
              <a:rPr lang="en-US" sz="1800" dirty="0" smtClean="0">
                <a:solidFill>
                  <a:srgbClr val="EA5C1C"/>
                </a:solidFill>
                <a:sym typeface="Symbol" pitchFamily="18" charset="2"/>
              </a:rPr>
              <a:t>▪</a:t>
            </a:r>
            <a:r>
              <a:rPr lang="hr-HR" sz="1800" dirty="0" smtClean="0">
                <a:solidFill>
                  <a:schemeClr val="tx1"/>
                </a:solidFill>
                <a:latin typeface="Arial" pitchFamily="34" charset="0"/>
                <a:cs typeface="Arial" pitchFamily="34" charset="0"/>
                <a:sym typeface="Symbol" pitchFamily="18" charset="2"/>
              </a:rPr>
              <a:t> </a:t>
            </a:r>
            <a:r>
              <a:rPr lang="hr-HR" sz="1800" dirty="0" err="1" smtClean="0">
                <a:solidFill>
                  <a:schemeClr val="tx1"/>
                </a:solidFill>
                <a:latin typeface="Arial" pitchFamily="34" charset="0"/>
                <a:cs typeface="Arial" pitchFamily="34" charset="0"/>
                <a:sym typeface="Symbol" pitchFamily="18" charset="2"/>
              </a:rPr>
              <a:t>direct</a:t>
            </a:r>
            <a:r>
              <a:rPr lang="hr-HR" sz="1800" dirty="0" smtClean="0">
                <a:solidFill>
                  <a:schemeClr val="tx1"/>
                </a:solidFill>
                <a:latin typeface="Arial" pitchFamily="34" charset="0"/>
                <a:cs typeface="Arial" pitchFamily="34" charset="0"/>
                <a:sym typeface="Symbol" pitchFamily="18" charset="2"/>
              </a:rPr>
              <a:t> </a:t>
            </a:r>
            <a:r>
              <a:rPr lang="hr-HR" sz="1800" dirty="0" err="1" smtClean="0">
                <a:solidFill>
                  <a:schemeClr val="tx1"/>
                </a:solidFill>
                <a:latin typeface="Arial" pitchFamily="34" charset="0"/>
                <a:cs typeface="Arial" pitchFamily="34" charset="0"/>
                <a:sym typeface="Symbol" pitchFamily="18" charset="2"/>
              </a:rPr>
              <a:t>mortality</a:t>
            </a:r>
            <a:r>
              <a:rPr lang="hr-HR" sz="1800" dirty="0" smtClean="0">
                <a:solidFill>
                  <a:schemeClr val="tx1"/>
                </a:solidFill>
                <a:latin typeface="Arial" pitchFamily="34" charset="0"/>
                <a:cs typeface="Arial" pitchFamily="34" charset="0"/>
                <a:sym typeface="Symbol" pitchFamily="18" charset="2"/>
              </a:rPr>
              <a:t>: 7.5 – 12.5%</a:t>
            </a:r>
          </a:p>
          <a:p>
            <a:pPr marL="342900" indent="-342900" algn="l">
              <a:spcBef>
                <a:spcPts val="0"/>
              </a:spcBef>
              <a:defRPr/>
            </a:pPr>
            <a:r>
              <a:rPr lang="en-US" sz="1800" dirty="0" smtClean="0">
                <a:solidFill>
                  <a:srgbClr val="EA5C1C"/>
                </a:solidFill>
                <a:sym typeface="Symbol" pitchFamily="18" charset="2"/>
              </a:rPr>
              <a:t>▪</a:t>
            </a:r>
            <a:r>
              <a:rPr lang="hr-HR" sz="1800" dirty="0" smtClean="0">
                <a:solidFill>
                  <a:schemeClr val="tx1"/>
                </a:solidFill>
                <a:latin typeface="Arial" pitchFamily="34" charset="0"/>
                <a:cs typeface="Arial" pitchFamily="34" charset="0"/>
                <a:sym typeface="Symbol" pitchFamily="18" charset="2"/>
              </a:rPr>
              <a:t> </a:t>
            </a:r>
            <a:r>
              <a:rPr lang="hr-HR" sz="1800" dirty="0" err="1" smtClean="0">
                <a:solidFill>
                  <a:schemeClr val="tx1"/>
                </a:solidFill>
                <a:latin typeface="Arial" pitchFamily="34" charset="0"/>
                <a:cs typeface="Arial" pitchFamily="34" charset="0"/>
                <a:sym typeface="Symbol" pitchFamily="18" charset="2"/>
              </a:rPr>
              <a:t>potential</a:t>
            </a:r>
            <a:r>
              <a:rPr lang="hr-HR" sz="1800" dirty="0" smtClean="0">
                <a:solidFill>
                  <a:schemeClr val="tx1"/>
                </a:solidFill>
                <a:latin typeface="Arial" pitchFamily="34" charset="0"/>
                <a:cs typeface="Arial" pitchFamily="34" charset="0"/>
                <a:sym typeface="Symbol" pitchFamily="18" charset="2"/>
              </a:rPr>
              <a:t> </a:t>
            </a:r>
            <a:r>
              <a:rPr lang="hr-HR" sz="1800" dirty="0" err="1" smtClean="0">
                <a:solidFill>
                  <a:schemeClr val="tx1"/>
                </a:solidFill>
                <a:latin typeface="Arial" pitchFamily="34" charset="0"/>
                <a:cs typeface="Arial" pitchFamily="34" charset="0"/>
                <a:sym typeface="Symbol" pitchFamily="18" charset="2"/>
              </a:rPr>
              <a:t>mortality</a:t>
            </a:r>
            <a:r>
              <a:rPr lang="hr-HR" sz="1800" dirty="0" smtClean="0">
                <a:solidFill>
                  <a:schemeClr val="tx1"/>
                </a:solidFill>
                <a:latin typeface="Arial" pitchFamily="34" charset="0"/>
                <a:cs typeface="Arial" pitchFamily="34" charset="0"/>
                <a:sym typeface="Symbol" pitchFamily="18" charset="2"/>
              </a:rPr>
              <a:t>: 26.9% </a:t>
            </a:r>
            <a:endParaRPr lang="hr-HR" sz="500" dirty="0" smtClean="0">
              <a:solidFill>
                <a:schemeClr val="tx1"/>
              </a:solidFill>
              <a:latin typeface="Arial" pitchFamily="34" charset="0"/>
              <a:cs typeface="Arial" pitchFamily="34" charset="0"/>
              <a:sym typeface="Symbol" pitchFamily="18" charset="2"/>
            </a:endParaRPr>
          </a:p>
          <a:p>
            <a:pPr marL="342900" indent="-342900" algn="l">
              <a:spcBef>
                <a:spcPts val="0"/>
              </a:spcBef>
              <a:buFont typeface="Arial" charset="0"/>
              <a:buNone/>
              <a:defRPr/>
            </a:pPr>
            <a:r>
              <a:rPr lang="hr-HR" sz="500" dirty="0" smtClean="0">
                <a:solidFill>
                  <a:schemeClr val="tx1"/>
                </a:solidFill>
                <a:latin typeface="Arial" pitchFamily="34" charset="0"/>
                <a:cs typeface="Arial" pitchFamily="34" charset="0"/>
                <a:sym typeface="Symbol" pitchFamily="18" charset="2"/>
              </a:rPr>
              <a:t>    </a:t>
            </a:r>
          </a:p>
          <a:p>
            <a:pPr marL="342900" indent="-342900" algn="l">
              <a:spcBef>
                <a:spcPts val="0"/>
              </a:spcBef>
              <a:buFont typeface="Arial" charset="0"/>
              <a:buNone/>
              <a:defRPr/>
            </a:pPr>
            <a:r>
              <a:rPr lang="hr-HR" sz="1100" dirty="0" smtClean="0">
                <a:solidFill>
                  <a:schemeClr val="tx1"/>
                </a:solidFill>
                <a:latin typeface="Arial" pitchFamily="34" charset="0"/>
                <a:cs typeface="Arial" pitchFamily="34" charset="0"/>
                <a:sym typeface="Symbol" pitchFamily="18" charset="2"/>
              </a:rPr>
              <a:t>    (Lazar et al. 2003, Lazar 2009)</a:t>
            </a:r>
          </a:p>
          <a:p>
            <a:pPr algn="l" eaLnBrk="1" hangingPunct="1">
              <a:lnSpc>
                <a:spcPct val="110000"/>
              </a:lnSpc>
              <a:spcBef>
                <a:spcPct val="0"/>
              </a:spcBef>
              <a:defRPr/>
            </a:pPr>
            <a:endParaRPr lang="en-US" sz="1800" dirty="0" smtClean="0">
              <a:solidFill>
                <a:schemeClr val="tx1"/>
              </a:solidFill>
              <a:latin typeface="Arial" pitchFamily="34" charset="0"/>
              <a:cs typeface="Arial" pitchFamily="34" charset="0"/>
              <a:sym typeface="Symbol" pitchFamily="18" charset="2"/>
            </a:endParaRPr>
          </a:p>
        </p:txBody>
      </p:sp>
      <p:pic>
        <p:nvPicPr>
          <p:cNvPr id="13" name="Picture 12" descr="Turtle&amp;Shark.jpg"/>
          <p:cNvPicPr>
            <a:picLocks noChangeAspect="1"/>
          </p:cNvPicPr>
          <p:nvPr/>
        </p:nvPicPr>
        <p:blipFill>
          <a:blip r:embed="rId2" cstate="print"/>
          <a:stretch>
            <a:fillRect/>
          </a:stretch>
        </p:blipFill>
        <p:spPr>
          <a:xfrm>
            <a:off x="3929058" y="2233628"/>
            <a:ext cx="4953051" cy="3910016"/>
          </a:xfrm>
          <a:prstGeom prst="rect">
            <a:avLst/>
          </a:prstGeom>
          <a:ln>
            <a:solidFill>
              <a:schemeClr val="bg1">
                <a:lumMod val="50000"/>
              </a:schemeClr>
            </a:solidFill>
          </a:ln>
        </p:spPr>
      </p:pic>
      <p:grpSp>
        <p:nvGrpSpPr>
          <p:cNvPr id="8" name="Group 2"/>
          <p:cNvGrpSpPr>
            <a:grpSpLocks/>
          </p:cNvGrpSpPr>
          <p:nvPr/>
        </p:nvGrpSpPr>
        <p:grpSpPr bwMode="auto">
          <a:xfrm>
            <a:off x="714375" y="785813"/>
            <a:ext cx="331788" cy="857250"/>
            <a:chOff x="785786" y="785794"/>
            <a:chExt cx="331471" cy="928694"/>
          </a:xfrm>
        </p:grpSpPr>
        <p:sp>
          <p:nvSpPr>
            <p:cNvPr id="12" name="Rectangle 11"/>
            <p:cNvSpPr/>
            <p:nvPr/>
          </p:nvSpPr>
          <p:spPr>
            <a:xfrm flipH="1">
              <a:off x="785786" y="785794"/>
              <a:ext cx="214108"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4" name="Rectangle 13"/>
            <p:cNvSpPr/>
            <p:nvPr/>
          </p:nvSpPr>
          <p:spPr>
            <a:xfrm>
              <a:off x="1071263" y="785794"/>
              <a:ext cx="45994"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grpSp>
      <p:sp>
        <p:nvSpPr>
          <p:cNvPr id="2" name="Slide Number Placeholder 1"/>
          <p:cNvSpPr>
            <a:spLocks noGrp="1"/>
          </p:cNvSpPr>
          <p:nvPr>
            <p:ph type="sldNum" sz="quarter" idx="12"/>
          </p:nvPr>
        </p:nvSpPr>
        <p:spPr/>
        <p:txBody>
          <a:bodyPr/>
          <a:lstStyle/>
          <a:p>
            <a:fld id="{3838F80C-5FC2-4846-9ADB-39107FF86D14}" type="slidenum">
              <a:rPr lang="en-US" smtClean="0"/>
              <a:t>24</a:t>
            </a:fld>
            <a:endParaRPr lang="en-US"/>
          </a:p>
        </p:txBody>
      </p:sp>
    </p:spTree>
    <p:extLst>
      <p:ext uri="{BB962C8B-B14F-4D97-AF65-F5344CB8AC3E}">
        <p14:creationId xmlns:p14="http://schemas.microsoft.com/office/powerpoint/2010/main" val="246264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500"/>
                                        <p:tgtEl>
                                          <p:spTgt spid="3">
                                            <p:txEl>
                                              <p:pRg st="6" end="6"/>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left)">
                                      <p:cBhvr>
                                        <p:cTn id="26" dur="500"/>
                                        <p:tgtEl>
                                          <p:spTgt spid="3">
                                            <p:txEl>
                                              <p:pRg st="7" end="7"/>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wipe(left)">
                                      <p:cBhvr>
                                        <p:cTn id="29" dur="500"/>
                                        <p:tgtEl>
                                          <p:spTgt spid="3">
                                            <p:txEl>
                                              <p:pRg st="9" end="9"/>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left)">
                                      <p:cBhvr>
                                        <p:cTn id="32" dur="500"/>
                                        <p:tgtEl>
                                          <p:spTgt spid="3">
                                            <p:txEl>
                                              <p:pRg st="10" end="10"/>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wipe(left)">
                                      <p:cBhvr>
                                        <p:cTn id="35" dur="500"/>
                                        <p:tgtEl>
                                          <p:spTgt spid="3">
                                            <p:txEl>
                                              <p:pRg st="11" end="11"/>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wipe(left)">
                                      <p:cBhvr>
                                        <p:cTn id="38" dur="500"/>
                                        <p:tgtEl>
                                          <p:spTgt spid="3">
                                            <p:txEl>
                                              <p:pRg st="12" end="12"/>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wipe(left)">
                                      <p:cBhvr>
                                        <p:cTn id="41" dur="500"/>
                                        <p:tgtEl>
                                          <p:spTgt spid="3">
                                            <p:txEl>
                                              <p:pRg st="13" end="13"/>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3">
                                            <p:txEl>
                                              <p:pRg st="14" end="14"/>
                                            </p:txEl>
                                          </p:spTgt>
                                        </p:tgtEl>
                                        <p:attrNameLst>
                                          <p:attrName>style.visibility</p:attrName>
                                        </p:attrNameLst>
                                      </p:cBhvr>
                                      <p:to>
                                        <p:strVal val="visible"/>
                                      </p:to>
                                    </p:set>
                                    <p:animEffect transition="in" filter="wipe(left)">
                                      <p:cBhvr>
                                        <p:cTn id="4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txBox="1">
            <a:spLocks/>
          </p:cNvSpPr>
          <p:nvPr/>
        </p:nvSpPr>
        <p:spPr bwMode="auto">
          <a:xfrm>
            <a:off x="357158" y="2428868"/>
            <a:ext cx="5214938" cy="3643313"/>
          </a:xfrm>
          <a:prstGeom prst="rect">
            <a:avLst/>
          </a:prstGeom>
          <a:noFill/>
          <a:ln w="9525">
            <a:noFill/>
            <a:miter lim="800000"/>
            <a:headEnd/>
            <a:tailEnd/>
          </a:ln>
        </p:spPr>
        <p:txBody>
          <a:bodyPr/>
          <a:lstStyle/>
          <a:p>
            <a:pPr marL="342900" indent="-342900">
              <a:spcAft>
                <a:spcPts val="75"/>
              </a:spcAft>
              <a:defRPr/>
            </a:pPr>
            <a:r>
              <a:rPr lang="hr-HR" b="1" dirty="0">
                <a:latin typeface="Calibri" pitchFamily="34" charset="0"/>
                <a:cs typeface="Calibri" pitchFamily="34" charset="0"/>
                <a:sym typeface="Symbol" pitchFamily="18" charset="2"/>
              </a:rPr>
              <a:t>NE Adriatic (Slovenia, Croatia)</a:t>
            </a:r>
          </a:p>
          <a:p>
            <a:pPr marL="432000" indent="-342900">
              <a:spcAft>
                <a:spcPts val="0"/>
              </a:spcAft>
              <a:defRPr/>
            </a:pPr>
            <a:r>
              <a:rPr lang="en-US" dirty="0">
                <a:solidFill>
                  <a:srgbClr val="EA5C1C"/>
                </a:solidFill>
                <a:latin typeface="Calibri" pitchFamily="34" charset="0"/>
                <a:cs typeface="Calibri" pitchFamily="34" charset="0"/>
                <a:sym typeface="Symbol" pitchFamily="18" charset="2"/>
              </a:rPr>
              <a:t>▪</a:t>
            </a:r>
            <a:r>
              <a:rPr lang="en-US" dirty="0">
                <a:latin typeface="Calibri" pitchFamily="34" charset="0"/>
                <a:cs typeface="Calibri" pitchFamily="34" charset="0"/>
                <a:sym typeface="Symbol" pitchFamily="18" charset="2"/>
              </a:rPr>
              <a:t> </a:t>
            </a:r>
            <a:r>
              <a:rPr lang="hr-HR" dirty="0">
                <a:latin typeface="Calibri" pitchFamily="34" charset="0"/>
                <a:cs typeface="Calibri" pitchFamily="34" charset="0"/>
                <a:sym typeface="Symbol" pitchFamily="18" charset="2"/>
              </a:rPr>
              <a:t> small-boat fishery (</a:t>
            </a:r>
            <a:r>
              <a:rPr lang="hr-HR" dirty="0">
                <a:latin typeface="Calibri" pitchFamily="34" charset="0"/>
                <a:cs typeface="Calibri" pitchFamily="34" charset="0"/>
              </a:rPr>
              <a:t>7.6 </a:t>
            </a:r>
            <a:r>
              <a:rPr lang="hr-HR" dirty="0">
                <a:latin typeface="Calibri" pitchFamily="34" charset="0"/>
                <a:cs typeface="Calibri" pitchFamily="34" charset="0"/>
                <a:sym typeface="Symbol" pitchFamily="18" charset="2"/>
              </a:rPr>
              <a:t> 1.6 m</a:t>
            </a:r>
            <a:r>
              <a:rPr lang="hr-HR" dirty="0">
                <a:latin typeface="Calibri" pitchFamily="34" charset="0"/>
                <a:cs typeface="Calibri" pitchFamily="34" charset="0"/>
              </a:rPr>
              <a:t>) </a:t>
            </a:r>
          </a:p>
          <a:p>
            <a:pPr marL="432000" indent="-342900">
              <a:spcAft>
                <a:spcPts val="0"/>
              </a:spcAft>
              <a:defRPr/>
            </a:pPr>
            <a:r>
              <a:rPr lang="en-US" dirty="0">
                <a:solidFill>
                  <a:srgbClr val="EA5C1C"/>
                </a:solidFill>
                <a:latin typeface="Calibri" pitchFamily="34" charset="0"/>
                <a:cs typeface="Calibri" pitchFamily="34" charset="0"/>
                <a:sym typeface="Symbol" pitchFamily="18" charset="2"/>
              </a:rPr>
              <a:t>▪</a:t>
            </a:r>
            <a:r>
              <a:rPr lang="hr-HR" dirty="0">
                <a:latin typeface="Calibri" pitchFamily="34" charset="0"/>
                <a:cs typeface="Calibri" pitchFamily="34" charset="0"/>
              </a:rPr>
              <a:t>  90% </a:t>
            </a:r>
            <a:r>
              <a:rPr lang="hr-HR" dirty="0" err="1">
                <a:latin typeface="Calibri" pitchFamily="34" charset="0"/>
                <a:cs typeface="Calibri" pitchFamily="34" charset="0"/>
              </a:rPr>
              <a:t>fleet</a:t>
            </a:r>
            <a:r>
              <a:rPr lang="hr-HR" dirty="0">
                <a:latin typeface="Calibri" pitchFamily="34" charset="0"/>
                <a:cs typeface="Calibri" pitchFamily="34" charset="0"/>
              </a:rPr>
              <a:t>: </a:t>
            </a:r>
            <a:r>
              <a:rPr lang="hr-HR" dirty="0">
                <a:latin typeface="Calibri" pitchFamily="34" charset="0"/>
                <a:cs typeface="Calibri" pitchFamily="34" charset="0"/>
                <a:sym typeface="Symbol" pitchFamily="18" charset="2"/>
              </a:rPr>
              <a:t> 12 m</a:t>
            </a:r>
          </a:p>
          <a:p>
            <a:pPr marL="342900" indent="-342900">
              <a:spcAft>
                <a:spcPts val="75"/>
              </a:spcAft>
              <a:defRPr/>
            </a:pPr>
            <a:endParaRPr lang="hr-HR" dirty="0">
              <a:latin typeface="Calibri" pitchFamily="34" charset="0"/>
              <a:cs typeface="Calibri" pitchFamily="34" charset="0"/>
            </a:endParaRPr>
          </a:p>
          <a:p>
            <a:pPr marL="342900" indent="-342900">
              <a:spcAft>
                <a:spcPts val="75"/>
              </a:spcAft>
              <a:defRPr/>
            </a:pPr>
            <a:r>
              <a:rPr lang="hr-HR" b="1" dirty="0" err="1">
                <a:latin typeface="Calibri" pitchFamily="34" charset="0"/>
                <a:cs typeface="Calibri" pitchFamily="34" charset="0"/>
              </a:rPr>
              <a:t>Fleet</a:t>
            </a:r>
            <a:r>
              <a:rPr lang="hr-HR" b="1" dirty="0">
                <a:latin typeface="Calibri" pitchFamily="34" charset="0"/>
                <a:cs typeface="Calibri" pitchFamily="34" charset="0"/>
              </a:rPr>
              <a:t> </a:t>
            </a:r>
            <a:r>
              <a:rPr lang="hr-HR" b="1" dirty="0" err="1">
                <a:latin typeface="Calibri" pitchFamily="34" charset="0"/>
                <a:cs typeface="Calibri" pitchFamily="34" charset="0"/>
              </a:rPr>
              <a:t>size</a:t>
            </a:r>
            <a:endParaRPr lang="hr-HR" dirty="0">
              <a:latin typeface="Calibri" pitchFamily="34" charset="0"/>
              <a:cs typeface="Calibri" pitchFamily="34" charset="0"/>
            </a:endParaRPr>
          </a:p>
          <a:p>
            <a:pPr marL="342900" indent="-342900">
              <a:spcAft>
                <a:spcPts val="75"/>
              </a:spcAft>
              <a:defRPr/>
            </a:pPr>
            <a:r>
              <a:rPr lang="hr-HR" dirty="0">
                <a:solidFill>
                  <a:srgbClr val="EA5C1C"/>
                </a:solidFill>
                <a:latin typeface="Calibri" pitchFamily="34" charset="0"/>
                <a:cs typeface="Calibri" pitchFamily="34" charset="0"/>
                <a:sym typeface="Symbol" pitchFamily="18" charset="2"/>
              </a:rPr>
              <a:t> </a:t>
            </a:r>
            <a:r>
              <a:rPr lang="en-US" dirty="0">
                <a:solidFill>
                  <a:srgbClr val="EA5C1C"/>
                </a:solidFill>
                <a:latin typeface="Calibri" pitchFamily="34" charset="0"/>
                <a:cs typeface="Calibri" pitchFamily="34" charset="0"/>
                <a:sym typeface="Symbol" pitchFamily="18" charset="2"/>
              </a:rPr>
              <a:t>▪ </a:t>
            </a:r>
            <a:r>
              <a:rPr lang="hr-HR" dirty="0">
                <a:latin typeface="Calibri" pitchFamily="34" charset="0"/>
                <a:cs typeface="Calibri" pitchFamily="34" charset="0"/>
              </a:rPr>
              <a:t>234 exclusive gillnetters</a:t>
            </a:r>
          </a:p>
          <a:p>
            <a:pPr marL="342900" indent="-342900">
              <a:spcAft>
                <a:spcPts val="75"/>
              </a:spcAft>
              <a:defRPr/>
            </a:pPr>
            <a:endParaRPr lang="hr-HR" sz="400" dirty="0">
              <a:latin typeface="Calibri" pitchFamily="34" charset="0"/>
              <a:cs typeface="Calibri" pitchFamily="34" charset="0"/>
            </a:endParaRPr>
          </a:p>
          <a:p>
            <a:pPr marL="342900" indent="-342900">
              <a:spcAft>
                <a:spcPts val="75"/>
              </a:spcAft>
              <a:defRPr/>
            </a:pPr>
            <a:r>
              <a:rPr lang="hr-HR" dirty="0">
                <a:solidFill>
                  <a:srgbClr val="EA5C1C"/>
                </a:solidFill>
                <a:latin typeface="Calibri" pitchFamily="34" charset="0"/>
                <a:cs typeface="Calibri" pitchFamily="34" charset="0"/>
                <a:sym typeface="Symbol" pitchFamily="18" charset="2"/>
              </a:rPr>
              <a:t> </a:t>
            </a:r>
            <a:r>
              <a:rPr lang="en-US" dirty="0">
                <a:solidFill>
                  <a:srgbClr val="EA5C1C"/>
                </a:solidFill>
                <a:latin typeface="Calibri" pitchFamily="34" charset="0"/>
                <a:cs typeface="Calibri" pitchFamily="34" charset="0"/>
                <a:sym typeface="Symbol" pitchFamily="18" charset="2"/>
              </a:rPr>
              <a:t>▪</a:t>
            </a:r>
            <a:r>
              <a:rPr lang="hr-HR" dirty="0">
                <a:solidFill>
                  <a:srgbClr val="EA5C1C"/>
                </a:solidFill>
                <a:latin typeface="Calibri" pitchFamily="34" charset="0"/>
                <a:cs typeface="Calibri" pitchFamily="34" charset="0"/>
                <a:sym typeface="Symbol" pitchFamily="18" charset="2"/>
              </a:rPr>
              <a:t> </a:t>
            </a:r>
            <a:r>
              <a:rPr lang="hr-HR" dirty="0">
                <a:latin typeface="Calibri" pitchFamily="34" charset="0"/>
                <a:cs typeface="Calibri" pitchFamily="34" charset="0"/>
              </a:rPr>
              <a:t>1203 </a:t>
            </a:r>
            <a:r>
              <a:rPr lang="hr-HR" dirty="0" err="1">
                <a:latin typeface="Calibri" pitchFamily="34" charset="0"/>
                <a:cs typeface="Calibri" pitchFamily="34" charset="0"/>
              </a:rPr>
              <a:t>multi</a:t>
            </a:r>
            <a:r>
              <a:rPr lang="hr-HR" dirty="0">
                <a:latin typeface="Calibri" pitchFamily="34" charset="0"/>
                <a:cs typeface="Calibri" pitchFamily="34" charset="0"/>
              </a:rPr>
              <a:t>-use </a:t>
            </a:r>
            <a:r>
              <a:rPr lang="hr-HR" dirty="0" err="1">
                <a:latin typeface="Calibri" pitchFamily="34" charset="0"/>
                <a:cs typeface="Calibri" pitchFamily="34" charset="0"/>
              </a:rPr>
              <a:t>vessels</a:t>
            </a:r>
            <a:endParaRPr lang="hr-HR" dirty="0">
              <a:latin typeface="Calibri" pitchFamily="34" charset="0"/>
              <a:cs typeface="Calibri" pitchFamily="34" charset="0"/>
            </a:endParaRPr>
          </a:p>
          <a:p>
            <a:pPr marL="342900" indent="-342900">
              <a:spcAft>
                <a:spcPts val="75"/>
              </a:spcAft>
              <a:defRPr/>
            </a:pPr>
            <a:endParaRPr lang="hr-HR" dirty="0">
              <a:latin typeface="Calibri" pitchFamily="34" charset="0"/>
              <a:cs typeface="Calibri" pitchFamily="34" charset="0"/>
            </a:endParaRPr>
          </a:p>
          <a:p>
            <a:pPr marL="342900" indent="-342900">
              <a:spcAft>
                <a:spcPts val="75"/>
              </a:spcAft>
              <a:defRPr/>
            </a:pPr>
            <a:r>
              <a:rPr lang="hr-HR" b="1" dirty="0" err="1">
                <a:latin typeface="Calibri" pitchFamily="34" charset="0"/>
                <a:cs typeface="Calibri" pitchFamily="34" charset="0"/>
              </a:rPr>
              <a:t>Loggerhead</a:t>
            </a:r>
            <a:r>
              <a:rPr lang="hr-HR" b="1" dirty="0">
                <a:latin typeface="Calibri" pitchFamily="34" charset="0"/>
                <a:cs typeface="Calibri" pitchFamily="34" charset="0"/>
              </a:rPr>
              <a:t>’s </a:t>
            </a:r>
            <a:r>
              <a:rPr lang="hr-HR" b="1" dirty="0" err="1">
                <a:latin typeface="Calibri" pitchFamily="34" charset="0"/>
                <a:cs typeface="Calibri" pitchFamily="34" charset="0"/>
              </a:rPr>
              <a:t>bycatch</a:t>
            </a:r>
            <a:r>
              <a:rPr lang="hr-HR" b="1" dirty="0">
                <a:latin typeface="Calibri" pitchFamily="34" charset="0"/>
                <a:cs typeface="Calibri" pitchFamily="34" charset="0"/>
              </a:rPr>
              <a:t> </a:t>
            </a:r>
            <a:r>
              <a:rPr lang="hr-HR" b="1" dirty="0" err="1">
                <a:latin typeface="Calibri" pitchFamily="34" charset="0"/>
                <a:cs typeface="Calibri" pitchFamily="34" charset="0"/>
              </a:rPr>
              <a:t>estimate</a:t>
            </a:r>
            <a:endParaRPr lang="hr-HR" b="1" dirty="0">
              <a:latin typeface="Calibri" pitchFamily="34" charset="0"/>
              <a:cs typeface="Calibri" pitchFamily="34" charset="0"/>
            </a:endParaRPr>
          </a:p>
          <a:p>
            <a:pPr eaLnBrk="0" hangingPunct="0">
              <a:spcBef>
                <a:spcPts val="0"/>
              </a:spcBef>
              <a:defRPr/>
            </a:pPr>
            <a:r>
              <a:rPr lang="hr-HR" dirty="0">
                <a:solidFill>
                  <a:srgbClr val="EA5C1C"/>
                </a:solidFill>
                <a:latin typeface="Calibri" pitchFamily="34" charset="0"/>
                <a:cs typeface="Calibri" pitchFamily="34" charset="0"/>
                <a:sym typeface="Symbol" pitchFamily="18" charset="2"/>
              </a:rPr>
              <a:t> </a:t>
            </a:r>
            <a:r>
              <a:rPr lang="en-US" dirty="0">
                <a:solidFill>
                  <a:srgbClr val="EA5C1C"/>
                </a:solidFill>
                <a:latin typeface="Calibri" pitchFamily="34" charset="0"/>
                <a:cs typeface="Calibri" pitchFamily="34" charset="0"/>
                <a:sym typeface="Symbol" pitchFamily="18" charset="2"/>
              </a:rPr>
              <a:t>▪</a:t>
            </a:r>
            <a:r>
              <a:rPr lang="en-US" kern="0" dirty="0">
                <a:latin typeface="Calibri" pitchFamily="34" charset="0"/>
                <a:cs typeface="Calibri" pitchFamily="34" charset="0"/>
              </a:rPr>
              <a:t> </a:t>
            </a:r>
            <a:r>
              <a:rPr lang="hr-HR" kern="0" dirty="0">
                <a:latin typeface="Calibri" pitchFamily="34" charset="0"/>
                <a:cs typeface="Calibri" pitchFamily="34" charset="0"/>
              </a:rPr>
              <a:t>min. </a:t>
            </a:r>
            <a:r>
              <a:rPr lang="hr-HR" dirty="0">
                <a:latin typeface="Calibri" pitchFamily="34" charset="0"/>
                <a:cs typeface="Calibri" pitchFamily="34" charset="0"/>
              </a:rPr>
              <a:t>468 </a:t>
            </a:r>
            <a:r>
              <a:rPr lang="hr-HR" kern="0" dirty="0" err="1">
                <a:latin typeface="Calibri" pitchFamily="34" charset="0"/>
                <a:cs typeface="Calibri" pitchFamily="34" charset="0"/>
              </a:rPr>
              <a:t>captures</a:t>
            </a:r>
            <a:r>
              <a:rPr lang="hr-HR" kern="0" dirty="0">
                <a:latin typeface="Calibri" pitchFamily="34" charset="0"/>
                <a:cs typeface="Calibri" pitchFamily="34" charset="0"/>
              </a:rPr>
              <a:t>/</a:t>
            </a:r>
            <a:r>
              <a:rPr lang="hr-HR" kern="0" dirty="0" err="1">
                <a:latin typeface="Calibri" pitchFamily="34" charset="0"/>
                <a:cs typeface="Calibri" pitchFamily="34" charset="0"/>
              </a:rPr>
              <a:t>year</a:t>
            </a:r>
            <a:r>
              <a:rPr lang="hr-HR" kern="0" dirty="0">
                <a:latin typeface="Calibri" pitchFamily="34" charset="0"/>
                <a:cs typeface="Calibri" pitchFamily="34" charset="0"/>
              </a:rPr>
              <a:t> (</a:t>
            </a:r>
            <a:r>
              <a:rPr lang="hr-HR" kern="0" dirty="0" err="1">
                <a:latin typeface="Calibri" pitchFamily="34" charset="0"/>
                <a:cs typeface="Calibri" pitchFamily="34" charset="0"/>
              </a:rPr>
              <a:t>excl</a:t>
            </a:r>
            <a:r>
              <a:rPr lang="hr-HR" kern="0" dirty="0">
                <a:latin typeface="Calibri" pitchFamily="34" charset="0"/>
                <a:cs typeface="Calibri" pitchFamily="34" charset="0"/>
              </a:rPr>
              <a:t>. </a:t>
            </a:r>
            <a:r>
              <a:rPr lang="hr-HR" kern="0" dirty="0" err="1">
                <a:latin typeface="Calibri" pitchFamily="34" charset="0"/>
                <a:cs typeface="Calibri" pitchFamily="34" charset="0"/>
              </a:rPr>
              <a:t>gillnetters</a:t>
            </a:r>
            <a:r>
              <a:rPr lang="hr-HR" kern="0" dirty="0">
                <a:latin typeface="Calibri" pitchFamily="34" charset="0"/>
                <a:cs typeface="Calibri" pitchFamily="34" charset="0"/>
              </a:rPr>
              <a:t> </a:t>
            </a:r>
            <a:r>
              <a:rPr lang="hr-HR" kern="0" dirty="0" err="1">
                <a:latin typeface="Calibri" pitchFamily="34" charset="0"/>
                <a:cs typeface="Calibri" pitchFamily="34" charset="0"/>
              </a:rPr>
              <a:t>only</a:t>
            </a:r>
            <a:r>
              <a:rPr lang="hr-HR" kern="0" dirty="0">
                <a:latin typeface="Calibri" pitchFamily="34" charset="0"/>
                <a:cs typeface="Calibri" pitchFamily="34" charset="0"/>
              </a:rPr>
              <a:t>)</a:t>
            </a:r>
            <a:endParaRPr lang="hr-HR" dirty="0">
              <a:latin typeface="Calibri" pitchFamily="34" charset="0"/>
              <a:cs typeface="Calibri" pitchFamily="34" charset="0"/>
            </a:endParaRPr>
          </a:p>
          <a:p>
            <a:pPr eaLnBrk="0" hangingPunct="0">
              <a:spcBef>
                <a:spcPts val="0"/>
              </a:spcBef>
              <a:defRPr/>
            </a:pPr>
            <a:r>
              <a:rPr lang="hr-HR" dirty="0">
                <a:latin typeface="Calibri" pitchFamily="34" charset="0"/>
                <a:cs typeface="Calibri" pitchFamily="34" charset="0"/>
              </a:rPr>
              <a:t> </a:t>
            </a:r>
            <a:r>
              <a:rPr lang="en-US" dirty="0">
                <a:solidFill>
                  <a:srgbClr val="EA5C1C"/>
                </a:solidFill>
                <a:latin typeface="Calibri" pitchFamily="34" charset="0"/>
                <a:cs typeface="Calibri" pitchFamily="34" charset="0"/>
                <a:sym typeface="Symbol" pitchFamily="18" charset="2"/>
              </a:rPr>
              <a:t>▪</a:t>
            </a:r>
            <a:r>
              <a:rPr lang="hr-HR" dirty="0">
                <a:latin typeface="Calibri" pitchFamily="34" charset="0"/>
                <a:cs typeface="Calibri" pitchFamily="34" charset="0"/>
              </a:rPr>
              <a:t> </a:t>
            </a:r>
            <a:r>
              <a:rPr lang="hr-HR" dirty="0" err="1">
                <a:latin typeface="Calibri" pitchFamily="34" charset="0"/>
                <a:cs typeface="Calibri" pitchFamily="34" charset="0"/>
              </a:rPr>
              <a:t>up</a:t>
            </a:r>
            <a:r>
              <a:rPr lang="hr-HR" dirty="0">
                <a:latin typeface="Calibri" pitchFamily="34" charset="0"/>
                <a:cs typeface="Calibri" pitchFamily="34" charset="0"/>
              </a:rPr>
              <a:t> to 4035 </a:t>
            </a:r>
            <a:r>
              <a:rPr lang="hr-HR" kern="0" dirty="0" err="1">
                <a:latin typeface="Calibri" pitchFamily="34" charset="0"/>
                <a:cs typeface="Calibri" pitchFamily="34" charset="0"/>
              </a:rPr>
              <a:t>captures</a:t>
            </a:r>
            <a:r>
              <a:rPr lang="hr-HR" kern="0" dirty="0">
                <a:latin typeface="Calibri" pitchFamily="34" charset="0"/>
                <a:cs typeface="Calibri" pitchFamily="34" charset="0"/>
              </a:rPr>
              <a:t>/</a:t>
            </a:r>
            <a:r>
              <a:rPr lang="hr-HR" kern="0" dirty="0" err="1">
                <a:latin typeface="Calibri" pitchFamily="34" charset="0"/>
                <a:cs typeface="Calibri" pitchFamily="34" charset="0"/>
              </a:rPr>
              <a:t>yr</a:t>
            </a:r>
            <a:r>
              <a:rPr lang="hr-HR" kern="0" dirty="0">
                <a:latin typeface="Calibri" pitchFamily="34" charset="0"/>
                <a:cs typeface="Calibri" pitchFamily="34" charset="0"/>
              </a:rPr>
              <a:t> (</a:t>
            </a:r>
            <a:r>
              <a:rPr lang="hr-HR" kern="0" dirty="0" err="1">
                <a:latin typeface="Calibri" pitchFamily="34" charset="0"/>
                <a:cs typeface="Calibri" pitchFamily="34" charset="0"/>
              </a:rPr>
              <a:t>incl</a:t>
            </a:r>
            <a:r>
              <a:rPr lang="hr-HR" kern="0" dirty="0">
                <a:latin typeface="Calibri" pitchFamily="34" charset="0"/>
                <a:cs typeface="Calibri" pitchFamily="34" charset="0"/>
              </a:rPr>
              <a:t>. </a:t>
            </a:r>
            <a:r>
              <a:rPr lang="hr-HR" kern="0" dirty="0" err="1">
                <a:latin typeface="Calibri" pitchFamily="34" charset="0"/>
                <a:cs typeface="Calibri" pitchFamily="34" charset="0"/>
              </a:rPr>
              <a:t>multiuse</a:t>
            </a:r>
            <a:r>
              <a:rPr lang="hr-HR" kern="0" dirty="0">
                <a:latin typeface="Calibri" pitchFamily="34" charset="0"/>
                <a:cs typeface="Calibri" pitchFamily="34" charset="0"/>
              </a:rPr>
              <a:t> </a:t>
            </a:r>
            <a:r>
              <a:rPr lang="hr-HR" kern="0" dirty="0" err="1">
                <a:latin typeface="Calibri" pitchFamily="34" charset="0"/>
                <a:cs typeface="Calibri" pitchFamily="34" charset="0"/>
              </a:rPr>
              <a:t>vessels</a:t>
            </a:r>
            <a:r>
              <a:rPr lang="hr-HR" kern="0" dirty="0">
                <a:latin typeface="Calibri" pitchFamily="34" charset="0"/>
                <a:cs typeface="Calibri" pitchFamily="34" charset="0"/>
              </a:rPr>
              <a:t>)</a:t>
            </a:r>
            <a:endParaRPr lang="en-US" dirty="0">
              <a:latin typeface="Calibri" pitchFamily="34" charset="0"/>
              <a:cs typeface="Calibri" pitchFamily="34" charset="0"/>
            </a:endParaRPr>
          </a:p>
          <a:p>
            <a:pPr eaLnBrk="0" hangingPunct="0">
              <a:spcBef>
                <a:spcPts val="0"/>
              </a:spcBef>
              <a:defRPr/>
            </a:pPr>
            <a:r>
              <a:rPr lang="hr-HR" dirty="0">
                <a:solidFill>
                  <a:srgbClr val="EA5C1C"/>
                </a:solidFill>
                <a:latin typeface="Calibri" pitchFamily="34" charset="0"/>
                <a:cs typeface="Calibri" pitchFamily="34" charset="0"/>
                <a:sym typeface="Symbol" pitchFamily="18" charset="2"/>
              </a:rPr>
              <a:t> </a:t>
            </a:r>
            <a:r>
              <a:rPr lang="en-US" dirty="0">
                <a:solidFill>
                  <a:srgbClr val="EA5C1C"/>
                </a:solidFill>
                <a:latin typeface="Calibri" pitchFamily="34" charset="0"/>
                <a:cs typeface="Calibri" pitchFamily="34" charset="0"/>
                <a:sym typeface="Symbol" pitchFamily="18" charset="2"/>
              </a:rPr>
              <a:t>▪</a:t>
            </a:r>
            <a:r>
              <a:rPr lang="en-US" kern="0" dirty="0">
                <a:latin typeface="Calibri" pitchFamily="34" charset="0"/>
                <a:cs typeface="Calibri" pitchFamily="34" charset="0"/>
              </a:rPr>
              <a:t> </a:t>
            </a:r>
            <a:r>
              <a:rPr lang="hr-HR" kern="0" dirty="0" err="1">
                <a:latin typeface="Calibri" pitchFamily="34" charset="0"/>
                <a:cs typeface="Calibri" pitchFamily="34" charset="0"/>
              </a:rPr>
              <a:t>mortality</a:t>
            </a:r>
            <a:r>
              <a:rPr lang="hr-HR" kern="0" dirty="0">
                <a:latin typeface="Calibri" pitchFamily="34" charset="0"/>
                <a:cs typeface="Calibri" pitchFamily="34" charset="0"/>
              </a:rPr>
              <a:t>: </a:t>
            </a:r>
            <a:r>
              <a:rPr lang="hr-HR" dirty="0">
                <a:latin typeface="Calibri" pitchFamily="34" charset="0"/>
                <a:cs typeface="Calibri" pitchFamily="34" charset="0"/>
              </a:rPr>
              <a:t>74.0%</a:t>
            </a:r>
            <a:endParaRPr lang="en-US" dirty="0">
              <a:latin typeface="Calibri" pitchFamily="34" charset="0"/>
              <a:cs typeface="Calibri" pitchFamily="34" charset="0"/>
            </a:endParaRPr>
          </a:p>
          <a:p>
            <a:pPr marL="342900" indent="-342900">
              <a:spcAft>
                <a:spcPts val="75"/>
              </a:spcAft>
              <a:defRPr/>
            </a:pPr>
            <a:endParaRPr lang="hr-HR" dirty="0">
              <a:latin typeface="Calibri" pitchFamily="34" charset="0"/>
              <a:cs typeface="Calibri" pitchFamily="34" charset="0"/>
            </a:endParaRPr>
          </a:p>
          <a:p>
            <a:pPr marL="342900" indent="-342900">
              <a:lnSpc>
                <a:spcPct val="80000"/>
              </a:lnSpc>
              <a:spcAft>
                <a:spcPts val="75"/>
              </a:spcAft>
              <a:defRPr/>
            </a:pPr>
            <a:endParaRPr lang="hr-HR" dirty="0">
              <a:latin typeface="Calibri" pitchFamily="34" charset="0"/>
              <a:cs typeface="Calibri" pitchFamily="34" charset="0"/>
            </a:endParaRPr>
          </a:p>
          <a:p>
            <a:pPr marL="342900" indent="-342900">
              <a:lnSpc>
                <a:spcPct val="80000"/>
              </a:lnSpc>
              <a:spcAft>
                <a:spcPts val="75"/>
              </a:spcAft>
              <a:defRPr/>
            </a:pPr>
            <a:endParaRPr lang="hr-HR" dirty="0">
              <a:latin typeface="Calibri" pitchFamily="34" charset="0"/>
              <a:cs typeface="Calibri" pitchFamily="34" charset="0"/>
            </a:endParaRPr>
          </a:p>
          <a:p>
            <a:pPr marL="342900" indent="-342900">
              <a:lnSpc>
                <a:spcPct val="80000"/>
              </a:lnSpc>
              <a:spcAft>
                <a:spcPts val="75"/>
              </a:spcAft>
              <a:defRPr/>
            </a:pPr>
            <a:endParaRPr lang="hr-HR" dirty="0">
              <a:latin typeface="Calibri" pitchFamily="34" charset="0"/>
              <a:cs typeface="Calibri" pitchFamily="34" charset="0"/>
              <a:sym typeface="Symbol" pitchFamily="18" charset="2"/>
            </a:endParaRPr>
          </a:p>
          <a:p>
            <a:pPr marL="342900" indent="-342900">
              <a:lnSpc>
                <a:spcPct val="80000"/>
              </a:lnSpc>
              <a:spcAft>
                <a:spcPts val="75"/>
              </a:spcAft>
              <a:defRPr/>
            </a:pPr>
            <a:endParaRPr lang="hr-HR" dirty="0">
              <a:latin typeface="Calibri" pitchFamily="34" charset="0"/>
              <a:cs typeface="Calibri" pitchFamily="34" charset="0"/>
              <a:sym typeface="Symbol" pitchFamily="18" charset="2"/>
            </a:endParaRPr>
          </a:p>
        </p:txBody>
      </p:sp>
      <p:sp>
        <p:nvSpPr>
          <p:cNvPr id="12" name="Rectangle 2"/>
          <p:cNvSpPr txBox="1">
            <a:spLocks noChangeArrowheads="1"/>
          </p:cNvSpPr>
          <p:nvPr/>
        </p:nvSpPr>
        <p:spPr>
          <a:xfrm>
            <a:off x="714375" y="857232"/>
            <a:ext cx="8429625" cy="1071562"/>
          </a:xfrm>
          <a:prstGeom prst="rect">
            <a:avLst/>
          </a:prstGeom>
        </p:spPr>
        <p:txBody>
          <a:bodyPr/>
          <a:lstStyle/>
          <a:p>
            <a:pPr eaLnBrk="0" hangingPunct="0">
              <a:defRPr/>
            </a:pPr>
            <a:r>
              <a:rPr lang="hr-HR" sz="3600" b="1" kern="0" dirty="0" err="1">
                <a:latin typeface="Cambria" pitchFamily="18" charset="0"/>
                <a:ea typeface="+mj-ea"/>
                <a:cs typeface="Arial" pitchFamily="34" charset="0"/>
              </a:rPr>
              <a:t>Gill</a:t>
            </a:r>
            <a:r>
              <a:rPr lang="hr-HR" sz="3600" b="1" kern="0" dirty="0">
                <a:latin typeface="Cambria" pitchFamily="18" charset="0"/>
                <a:ea typeface="+mj-ea"/>
                <a:cs typeface="Arial" pitchFamily="34" charset="0"/>
              </a:rPr>
              <a:t>-net </a:t>
            </a:r>
            <a:r>
              <a:rPr lang="hr-HR" sz="3600" b="1" kern="0" dirty="0" err="1">
                <a:latin typeface="Cambria" pitchFamily="18" charset="0"/>
                <a:ea typeface="+mj-ea"/>
                <a:cs typeface="Arial" pitchFamily="34" charset="0"/>
              </a:rPr>
              <a:t>bycatch</a:t>
            </a:r>
            <a:endParaRPr lang="en-US" sz="3600" b="1" kern="0" dirty="0">
              <a:latin typeface="Cambria" pitchFamily="18" charset="0"/>
              <a:ea typeface="+mj-ea"/>
              <a:cs typeface="Arial" pitchFamily="34" charset="0"/>
            </a:endParaRPr>
          </a:p>
        </p:txBody>
      </p:sp>
      <p:grpSp>
        <p:nvGrpSpPr>
          <p:cNvPr id="2" name="Group 2"/>
          <p:cNvGrpSpPr>
            <a:grpSpLocks/>
          </p:cNvGrpSpPr>
          <p:nvPr/>
        </p:nvGrpSpPr>
        <p:grpSpPr bwMode="auto">
          <a:xfrm>
            <a:off x="357188" y="785813"/>
            <a:ext cx="331787" cy="857250"/>
            <a:chOff x="785786" y="785794"/>
            <a:chExt cx="331471" cy="928694"/>
          </a:xfrm>
        </p:grpSpPr>
        <p:sp>
          <p:nvSpPr>
            <p:cNvPr id="14" name="Rectangle 13"/>
            <p:cNvSpPr/>
            <p:nvPr/>
          </p:nvSpPr>
          <p:spPr>
            <a:xfrm flipH="1">
              <a:off x="785786" y="785794"/>
              <a:ext cx="214108"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5" name="Rectangle 14"/>
            <p:cNvSpPr/>
            <p:nvPr/>
          </p:nvSpPr>
          <p:spPr>
            <a:xfrm>
              <a:off x="1071264" y="785794"/>
              <a:ext cx="45993"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grpSp>
      <p:pic>
        <p:nvPicPr>
          <p:cNvPr id="16" name="Picture 15" descr="Gillnets.jpg"/>
          <p:cNvPicPr>
            <a:picLocks noChangeAspect="1"/>
          </p:cNvPicPr>
          <p:nvPr/>
        </p:nvPicPr>
        <p:blipFill>
          <a:blip r:embed="rId2" cstate="print"/>
          <a:stretch>
            <a:fillRect/>
          </a:stretch>
        </p:blipFill>
        <p:spPr>
          <a:xfrm>
            <a:off x="5409694" y="1628800"/>
            <a:ext cx="3050738" cy="4361507"/>
          </a:xfrm>
          <a:prstGeom prst="rect">
            <a:avLst/>
          </a:prstGeom>
          <a:ln>
            <a:solidFill>
              <a:schemeClr val="tx1">
                <a:lumMod val="50000"/>
                <a:lumOff val="50000"/>
              </a:schemeClr>
            </a:solidFill>
          </a:ln>
        </p:spPr>
      </p:pic>
      <p:sp>
        <p:nvSpPr>
          <p:cNvPr id="3" name="Slide Number Placeholder 2"/>
          <p:cNvSpPr>
            <a:spLocks noGrp="1"/>
          </p:cNvSpPr>
          <p:nvPr>
            <p:ph type="sldNum" sz="quarter" idx="12"/>
          </p:nvPr>
        </p:nvSpPr>
        <p:spPr/>
        <p:txBody>
          <a:bodyPr/>
          <a:lstStyle/>
          <a:p>
            <a:fld id="{3838F80C-5FC2-4846-9ADB-39107FF86D14}" type="slidenum">
              <a:rPr lang="en-US" smtClean="0"/>
              <a:t>25</a:t>
            </a:fld>
            <a:endParaRPr lang="en-US"/>
          </a:p>
        </p:txBody>
      </p:sp>
    </p:spTree>
    <p:extLst>
      <p:ext uri="{BB962C8B-B14F-4D97-AF65-F5344CB8AC3E}">
        <p14:creationId xmlns:p14="http://schemas.microsoft.com/office/powerpoint/2010/main" val="693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left)">
                                      <p:cBhvr>
                                        <p:cTn id="10" dur="500"/>
                                        <p:tgtEl>
                                          <p:spTgt spid="10">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wipe(left)">
                                      <p:cBhvr>
                                        <p:cTn id="13" dur="500"/>
                                        <p:tgtEl>
                                          <p:spTgt spid="10">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wipe(left)">
                                      <p:cBhvr>
                                        <p:cTn id="16" dur="500"/>
                                        <p:tgtEl>
                                          <p:spTgt spid="10">
                                            <p:txEl>
                                              <p:pRg st="4" end="4"/>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wipe(left)">
                                      <p:cBhvr>
                                        <p:cTn id="19" dur="500"/>
                                        <p:tgtEl>
                                          <p:spTgt spid="10">
                                            <p:txEl>
                                              <p:pRg st="5" end="5"/>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wipe(left)">
                                      <p:cBhvr>
                                        <p:cTn id="22" dur="500"/>
                                        <p:tgtEl>
                                          <p:spTgt spid="10">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9" end="9"/>
                                            </p:txEl>
                                          </p:spTgt>
                                        </p:tgtEl>
                                        <p:attrNameLst>
                                          <p:attrName>style.visibility</p:attrName>
                                        </p:attrNameLst>
                                      </p:cBhvr>
                                      <p:to>
                                        <p:strVal val="visible"/>
                                      </p:to>
                                    </p:set>
                                    <p:animEffect transition="in" filter="wipe(left)">
                                      <p:cBhvr>
                                        <p:cTn id="27" dur="500"/>
                                        <p:tgtEl>
                                          <p:spTgt spid="10">
                                            <p:txEl>
                                              <p:pRg st="9" end="9"/>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xEl>
                                              <p:pRg st="10" end="10"/>
                                            </p:txEl>
                                          </p:spTgt>
                                        </p:tgtEl>
                                        <p:attrNameLst>
                                          <p:attrName>style.visibility</p:attrName>
                                        </p:attrNameLst>
                                      </p:cBhvr>
                                      <p:to>
                                        <p:strVal val="visible"/>
                                      </p:to>
                                    </p:set>
                                    <p:animEffect transition="in" filter="wipe(left)">
                                      <p:cBhvr>
                                        <p:cTn id="30" dur="500"/>
                                        <p:tgtEl>
                                          <p:spTgt spid="10">
                                            <p:txEl>
                                              <p:pRg st="10" end="10"/>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xEl>
                                              <p:pRg st="11" end="11"/>
                                            </p:txEl>
                                          </p:spTgt>
                                        </p:tgtEl>
                                        <p:attrNameLst>
                                          <p:attrName>style.visibility</p:attrName>
                                        </p:attrNameLst>
                                      </p:cBhvr>
                                      <p:to>
                                        <p:strVal val="visible"/>
                                      </p:to>
                                    </p:set>
                                    <p:animEffect transition="in" filter="wipe(left)">
                                      <p:cBhvr>
                                        <p:cTn id="33" dur="500"/>
                                        <p:tgtEl>
                                          <p:spTgt spid="10">
                                            <p:txEl>
                                              <p:pRg st="11" end="11"/>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10">
                                            <p:txEl>
                                              <p:pRg st="12" end="12"/>
                                            </p:txEl>
                                          </p:spTgt>
                                        </p:tgtEl>
                                        <p:attrNameLst>
                                          <p:attrName>style.visibility</p:attrName>
                                        </p:attrNameLst>
                                      </p:cBhvr>
                                      <p:to>
                                        <p:strVal val="visible"/>
                                      </p:to>
                                    </p:set>
                                    <p:animEffect transition="in" filter="wipe(left)">
                                      <p:cBhvr>
                                        <p:cTn id="36" dur="500"/>
                                        <p:tgtEl>
                                          <p:spTgt spid="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nvGraphicFramePr>
        <p:xfrm>
          <a:off x="214282" y="928670"/>
          <a:ext cx="5857916" cy="33575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4643438" y="928670"/>
          <a:ext cx="4054379" cy="27860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nvGraphicFramePr>
        <p:xfrm>
          <a:off x="785813" y="4500563"/>
          <a:ext cx="7643866" cy="1596577"/>
        </p:xfrm>
        <a:graphic>
          <a:graphicData uri="http://schemas.openxmlformats.org/drawingml/2006/table">
            <a:tbl>
              <a:tblPr firstRow="1" bandRow="1">
                <a:tableStyleId>{5C22544A-7EE6-4342-B048-85BDC9FD1C3A}</a:tableStyleId>
              </a:tblPr>
              <a:tblGrid>
                <a:gridCol w="2928958">
                  <a:extLst>
                    <a:ext uri="{9D8B030D-6E8A-4147-A177-3AD203B41FA5}">
                      <a16:colId xmlns:a16="http://schemas.microsoft.com/office/drawing/2014/main" val="20000"/>
                    </a:ext>
                  </a:extLst>
                </a:gridCol>
                <a:gridCol w="2445673">
                  <a:extLst>
                    <a:ext uri="{9D8B030D-6E8A-4147-A177-3AD203B41FA5}">
                      <a16:colId xmlns:a16="http://schemas.microsoft.com/office/drawing/2014/main" val="20001"/>
                    </a:ext>
                  </a:extLst>
                </a:gridCol>
                <a:gridCol w="2269235">
                  <a:extLst>
                    <a:ext uri="{9D8B030D-6E8A-4147-A177-3AD203B41FA5}">
                      <a16:colId xmlns:a16="http://schemas.microsoft.com/office/drawing/2014/main" val="20002"/>
                    </a:ext>
                  </a:extLst>
                </a:gridCol>
              </a:tblGrid>
              <a:tr h="428628">
                <a:tc>
                  <a:txBody>
                    <a:bodyPr/>
                    <a:lstStyle/>
                    <a:p>
                      <a:endParaRPr lang="en-US" sz="1600" dirty="0">
                        <a:solidFill>
                          <a:schemeClr val="bg1"/>
                        </a:solidFill>
                        <a:effectLst>
                          <a:outerShdw blurRad="38100" dist="38100" dir="2700000" algn="tl">
                            <a:srgbClr val="000000">
                              <a:alpha val="43137"/>
                            </a:srgbClr>
                          </a:outerShdw>
                        </a:effectLst>
                      </a:endParaRPr>
                    </a:p>
                  </a:txBody>
                  <a:tcPr>
                    <a:solidFill>
                      <a:srgbClr val="0070C0"/>
                    </a:solidFill>
                  </a:tcPr>
                </a:tc>
                <a:tc>
                  <a:txBody>
                    <a:bodyPr/>
                    <a:lstStyle/>
                    <a:p>
                      <a:pPr algn="ctr"/>
                      <a:r>
                        <a:rPr lang="hr-HR" sz="1600" dirty="0" err="1" smtClean="0">
                          <a:solidFill>
                            <a:schemeClr val="bg1"/>
                          </a:solidFill>
                          <a:effectLst>
                            <a:outerShdw blurRad="38100" dist="38100" dir="2700000" algn="tl">
                              <a:srgbClr val="000000">
                                <a:alpha val="43137"/>
                              </a:srgbClr>
                            </a:outerShdw>
                          </a:effectLst>
                        </a:rPr>
                        <a:t>Bottom</a:t>
                      </a:r>
                      <a:r>
                        <a:rPr lang="hr-HR" sz="1600" dirty="0" smtClean="0">
                          <a:solidFill>
                            <a:schemeClr val="bg1"/>
                          </a:solidFill>
                          <a:effectLst>
                            <a:outerShdw blurRad="38100" dist="38100" dir="2700000" algn="tl">
                              <a:srgbClr val="000000">
                                <a:alpha val="43137"/>
                              </a:srgbClr>
                            </a:outerShdw>
                          </a:effectLst>
                        </a:rPr>
                        <a:t> </a:t>
                      </a:r>
                      <a:r>
                        <a:rPr lang="hr-HR" sz="1600" dirty="0" err="1" smtClean="0">
                          <a:solidFill>
                            <a:schemeClr val="bg1"/>
                          </a:solidFill>
                          <a:effectLst>
                            <a:outerShdw blurRad="38100" dist="38100" dir="2700000" algn="tl">
                              <a:srgbClr val="000000">
                                <a:alpha val="43137"/>
                              </a:srgbClr>
                            </a:outerShdw>
                          </a:effectLst>
                        </a:rPr>
                        <a:t>trawls</a:t>
                      </a:r>
                      <a:endParaRPr lang="en-US" sz="1600" dirty="0">
                        <a:solidFill>
                          <a:schemeClr val="bg1"/>
                        </a:solidFill>
                        <a:effectLst>
                          <a:outerShdw blurRad="38100" dist="38100" dir="2700000" algn="tl">
                            <a:srgbClr val="000000">
                              <a:alpha val="43137"/>
                            </a:srgbClr>
                          </a:outerShdw>
                        </a:effectLst>
                      </a:endParaRPr>
                    </a:p>
                  </a:txBody>
                  <a:tcPr>
                    <a:solidFill>
                      <a:srgbClr val="0070C0"/>
                    </a:solidFill>
                  </a:tcPr>
                </a:tc>
                <a:tc>
                  <a:txBody>
                    <a:bodyPr/>
                    <a:lstStyle/>
                    <a:p>
                      <a:pPr algn="ctr"/>
                      <a:r>
                        <a:rPr lang="hr-HR" sz="1600" dirty="0" err="1" smtClean="0">
                          <a:solidFill>
                            <a:schemeClr val="bg1"/>
                          </a:solidFill>
                          <a:effectLst>
                            <a:outerShdw blurRad="38100" dist="38100" dir="2700000" algn="tl">
                              <a:srgbClr val="000000">
                                <a:alpha val="43137"/>
                              </a:srgbClr>
                            </a:outerShdw>
                          </a:effectLst>
                        </a:rPr>
                        <a:t>Gillnets</a:t>
                      </a:r>
                      <a:endParaRPr lang="en-US" sz="1600" dirty="0">
                        <a:solidFill>
                          <a:schemeClr val="bg1"/>
                        </a:solidFill>
                        <a:effectLst>
                          <a:outerShdw blurRad="38100" dist="38100" dir="2700000" algn="tl">
                            <a:srgbClr val="000000">
                              <a:alpha val="43137"/>
                            </a:srgbClr>
                          </a:outerShdw>
                        </a:effectLst>
                      </a:endParaRPr>
                    </a:p>
                  </a:txBody>
                  <a:tcPr>
                    <a:solidFill>
                      <a:srgbClr val="0070C0"/>
                    </a:solidFill>
                  </a:tcPr>
                </a:tc>
                <a:extLst>
                  <a:ext uri="{0D108BD9-81ED-4DB2-BD59-A6C34878D82A}">
                    <a16:rowId xmlns:a16="http://schemas.microsoft.com/office/drawing/2014/main" val="10000"/>
                  </a:ext>
                </a:extLst>
              </a:tr>
              <a:tr h="403687">
                <a:tc>
                  <a:txBody>
                    <a:bodyPr/>
                    <a:lstStyle/>
                    <a:p>
                      <a:r>
                        <a:rPr lang="hr-HR" sz="1600" dirty="0" err="1" smtClean="0"/>
                        <a:t>Number</a:t>
                      </a:r>
                      <a:r>
                        <a:rPr lang="hr-HR" sz="1600" dirty="0" smtClean="0"/>
                        <a:t> </a:t>
                      </a:r>
                      <a:r>
                        <a:rPr lang="hr-HR" sz="1600" dirty="0" err="1" smtClean="0"/>
                        <a:t>of</a:t>
                      </a:r>
                      <a:r>
                        <a:rPr lang="hr-HR" sz="1600" dirty="0" smtClean="0"/>
                        <a:t> </a:t>
                      </a:r>
                      <a:r>
                        <a:rPr lang="hr-HR" sz="1600" dirty="0" err="1" smtClean="0"/>
                        <a:t>captures</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600" b="0" i="0" u="none" strike="noStrike" cap="none" normalizeH="0" baseline="0" dirty="0" smtClean="0">
                          <a:ln>
                            <a:noFill/>
                          </a:ln>
                          <a:solidFill>
                            <a:schemeClr val="tx1"/>
                          </a:solidFill>
                          <a:effectLst/>
                          <a:latin typeface="+mn-lt"/>
                        </a:rPr>
                        <a:t>2500</a:t>
                      </a:r>
                      <a:endParaRPr kumimoji="0" lang="en-US" sz="1600" b="0" i="0" u="none" strike="noStrike" cap="none" normalizeH="0" baseline="0" dirty="0" smtClean="0">
                        <a:ln>
                          <a:noFill/>
                        </a:ln>
                        <a:solidFill>
                          <a:schemeClr val="tx1"/>
                        </a:solidFill>
                        <a:effectLst/>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600" b="0" i="0" u="none" strike="noStrike" cap="none" normalizeH="0" baseline="0" dirty="0" smtClean="0">
                          <a:ln>
                            <a:noFill/>
                          </a:ln>
                          <a:solidFill>
                            <a:schemeClr val="tx1"/>
                          </a:solidFill>
                          <a:effectLst/>
                          <a:latin typeface="+mn-lt"/>
                          <a:cs typeface="Arial" charset="0"/>
                        </a:rPr>
                        <a:t>468-4035</a:t>
                      </a:r>
                      <a:endParaRPr kumimoji="0" lang="en-US" sz="1600" b="0" i="0" u="none" strike="noStrike" cap="none" normalizeH="0" baseline="0" dirty="0" smtClean="0">
                        <a:ln>
                          <a:noFill/>
                        </a:ln>
                        <a:solidFill>
                          <a:schemeClr val="tx1"/>
                        </a:solidFill>
                        <a:effectLst/>
                        <a:latin typeface="+mn-lt"/>
                        <a:cs typeface="Arial" charset="0"/>
                      </a:endParaRPr>
                    </a:p>
                  </a:txBody>
                  <a:tcPr/>
                </a:tc>
                <a:extLst>
                  <a:ext uri="{0D108BD9-81ED-4DB2-BD59-A6C34878D82A}">
                    <a16:rowId xmlns:a16="http://schemas.microsoft.com/office/drawing/2014/main" val="10001"/>
                  </a:ext>
                </a:extLst>
              </a:tr>
              <a:tr h="382131">
                <a:tc>
                  <a:txBody>
                    <a:bodyPr/>
                    <a:lstStyle/>
                    <a:p>
                      <a:r>
                        <a:rPr lang="hr-HR" sz="1600" dirty="0" err="1" smtClean="0"/>
                        <a:t>Mortality</a:t>
                      </a:r>
                      <a:r>
                        <a:rPr lang="hr-HR" sz="1600" dirty="0" smtClean="0"/>
                        <a:t> (%)</a:t>
                      </a:r>
                      <a:endParaRPr lang="en-US" sz="1600" dirty="0"/>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600" b="0" i="0" u="none" strike="noStrike" cap="none" normalizeH="0" baseline="0" dirty="0" smtClean="0">
                          <a:ln>
                            <a:noFill/>
                          </a:ln>
                          <a:solidFill>
                            <a:schemeClr val="tx1"/>
                          </a:solidFill>
                          <a:effectLst/>
                          <a:latin typeface="+mn-lt"/>
                        </a:rPr>
                        <a:t>7.5-26.9</a:t>
                      </a:r>
                      <a:endParaRPr kumimoji="0" lang="en-US" sz="1600" b="0" i="0" u="none" strike="noStrike" cap="none" normalizeH="0" baseline="0" dirty="0" smtClean="0">
                        <a:ln>
                          <a:noFill/>
                        </a:ln>
                        <a:solidFill>
                          <a:schemeClr val="tx1"/>
                        </a:solidFill>
                        <a:effectLst/>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600" b="0" i="0" u="none" strike="noStrike" cap="none" normalizeH="0" baseline="0" dirty="0" smtClean="0">
                          <a:ln>
                            <a:noFill/>
                          </a:ln>
                          <a:solidFill>
                            <a:schemeClr val="tx1"/>
                          </a:solidFill>
                          <a:effectLst/>
                          <a:latin typeface="+mn-lt"/>
                          <a:cs typeface="Arial" charset="0"/>
                        </a:rPr>
                        <a:t>74.0</a:t>
                      </a:r>
                      <a:endParaRPr kumimoji="0" lang="en-US" sz="1600" b="0" i="0" u="none" strike="noStrike" cap="none" normalizeH="0" baseline="0" dirty="0" smtClean="0">
                        <a:ln>
                          <a:noFill/>
                        </a:ln>
                        <a:solidFill>
                          <a:schemeClr val="tx1"/>
                        </a:solidFill>
                        <a:effectLst/>
                        <a:latin typeface="+mn-lt"/>
                        <a:cs typeface="Arial" charset="0"/>
                      </a:endParaRPr>
                    </a:p>
                  </a:txBody>
                  <a:tcPr/>
                </a:tc>
                <a:extLst>
                  <a:ext uri="{0D108BD9-81ED-4DB2-BD59-A6C34878D82A}">
                    <a16:rowId xmlns:a16="http://schemas.microsoft.com/office/drawing/2014/main" val="10002"/>
                  </a:ext>
                </a:extLst>
              </a:tr>
              <a:tr h="382131">
                <a:tc>
                  <a:txBody>
                    <a:bodyPr/>
                    <a:lstStyle/>
                    <a:p>
                      <a:r>
                        <a:rPr lang="hr-HR" sz="1600" dirty="0" smtClean="0"/>
                        <a:t>Total</a:t>
                      </a:r>
                      <a:r>
                        <a:rPr lang="hr-HR" sz="1600" baseline="0" dirty="0" smtClean="0"/>
                        <a:t> take (N)</a:t>
                      </a:r>
                      <a:endParaRPr lang="en-US" sz="1600" dirty="0"/>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600" b="0" i="0" u="none" strike="noStrike" cap="none" normalizeH="0" baseline="0" dirty="0" smtClean="0">
                          <a:ln>
                            <a:noFill/>
                          </a:ln>
                          <a:solidFill>
                            <a:schemeClr val="tx1"/>
                          </a:solidFill>
                          <a:effectLst/>
                          <a:latin typeface="+mn-lt"/>
                        </a:rPr>
                        <a:t>188 - 673</a:t>
                      </a:r>
                      <a:endParaRPr kumimoji="0" lang="en-US" sz="1600" b="0" i="0" u="none" strike="noStrike" cap="none" normalizeH="0" baseline="0" dirty="0" smtClean="0">
                        <a:ln>
                          <a:noFill/>
                        </a:ln>
                        <a:solidFill>
                          <a:schemeClr val="tx1"/>
                        </a:solidFill>
                        <a:effectLst/>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600" b="0" i="0" u="none" strike="noStrike" cap="none" normalizeH="0" baseline="0" dirty="0" smtClean="0">
                          <a:ln>
                            <a:noFill/>
                          </a:ln>
                          <a:solidFill>
                            <a:schemeClr val="tx1"/>
                          </a:solidFill>
                          <a:effectLst/>
                          <a:latin typeface="+mn-lt"/>
                          <a:cs typeface="Arial" charset="0"/>
                        </a:rPr>
                        <a:t>346 – 2,985</a:t>
                      </a:r>
                      <a:endParaRPr kumimoji="0" lang="en-US" sz="1600" b="0" i="0" u="none" strike="noStrike" cap="none" normalizeH="0" baseline="0" dirty="0" smtClean="0">
                        <a:ln>
                          <a:noFill/>
                        </a:ln>
                        <a:solidFill>
                          <a:schemeClr val="tx1"/>
                        </a:solidFill>
                        <a:effectLst/>
                        <a:latin typeface="+mn-lt"/>
                        <a:cs typeface="Arial" charset="0"/>
                      </a:endParaRPr>
                    </a:p>
                  </a:txBody>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838F80C-5FC2-4846-9ADB-39107FF86D14}" type="slidenum">
              <a:rPr lang="en-US" smtClean="0"/>
              <a:t>26</a:t>
            </a:fld>
            <a:endParaRPr lang="en-US"/>
          </a:p>
        </p:txBody>
      </p:sp>
    </p:spTree>
    <p:extLst>
      <p:ext uri="{BB962C8B-B14F-4D97-AF65-F5344CB8AC3E}">
        <p14:creationId xmlns:p14="http://schemas.microsoft.com/office/powerpoint/2010/main" val="75658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785813" y="928688"/>
            <a:ext cx="4857750" cy="714375"/>
          </a:xfrm>
          <a:prstGeom prst="rect">
            <a:avLst/>
          </a:prstGeom>
        </p:spPr>
        <p:txBody>
          <a:bodyPr/>
          <a:lstStyle/>
          <a:p>
            <a:pPr eaLnBrk="0" hangingPunct="0">
              <a:defRPr/>
            </a:pPr>
            <a:r>
              <a:rPr lang="hr-HR" sz="3200" b="1" kern="0" dirty="0" err="1">
                <a:latin typeface="Arial" pitchFamily="34" charset="0"/>
                <a:cs typeface="Arial" pitchFamily="34" charset="0"/>
              </a:rPr>
              <a:t>Gillnets</a:t>
            </a:r>
            <a:r>
              <a:rPr lang="hr-HR" sz="3200" b="1" kern="0" dirty="0">
                <a:latin typeface="Arial" pitchFamily="34" charset="0"/>
                <a:cs typeface="Arial" pitchFamily="34" charset="0"/>
              </a:rPr>
              <a:t> </a:t>
            </a:r>
            <a:r>
              <a:rPr lang="hr-HR" sz="3200" b="1" i="1" kern="0" dirty="0">
                <a:latin typeface="Times New Roman" pitchFamily="18" charset="0"/>
                <a:cs typeface="Times New Roman" pitchFamily="18" charset="0"/>
              </a:rPr>
              <a:t>vs</a:t>
            </a:r>
            <a:r>
              <a:rPr lang="hr-HR" sz="3200" b="1" kern="0" dirty="0">
                <a:latin typeface="Arial" pitchFamily="34" charset="0"/>
                <a:cs typeface="Arial" pitchFamily="34" charset="0"/>
              </a:rPr>
              <a:t>. </a:t>
            </a:r>
            <a:r>
              <a:rPr lang="hr-HR" sz="3200" b="1" kern="0" dirty="0" err="1">
                <a:latin typeface="Arial" pitchFamily="34" charset="0"/>
                <a:ea typeface="+mj-ea"/>
                <a:cs typeface="Arial" pitchFamily="34" charset="0"/>
              </a:rPr>
              <a:t>Trawls</a:t>
            </a:r>
            <a:endParaRPr lang="en-US" sz="3200" b="1" kern="0" dirty="0">
              <a:latin typeface="Arial" pitchFamily="34" charset="0"/>
              <a:ea typeface="+mj-ea"/>
              <a:cs typeface="Arial" pitchFamily="34" charset="0"/>
            </a:endParaRPr>
          </a:p>
        </p:txBody>
      </p:sp>
      <p:grpSp>
        <p:nvGrpSpPr>
          <p:cNvPr id="2" name="Group 2"/>
          <p:cNvGrpSpPr>
            <a:grpSpLocks/>
          </p:cNvGrpSpPr>
          <p:nvPr/>
        </p:nvGrpSpPr>
        <p:grpSpPr bwMode="auto">
          <a:xfrm>
            <a:off x="357188" y="785813"/>
            <a:ext cx="331787" cy="857250"/>
            <a:chOff x="785786" y="785794"/>
            <a:chExt cx="331471" cy="928694"/>
          </a:xfrm>
        </p:grpSpPr>
        <p:sp>
          <p:nvSpPr>
            <p:cNvPr id="9" name="Rectangle 8"/>
            <p:cNvSpPr/>
            <p:nvPr/>
          </p:nvSpPr>
          <p:spPr>
            <a:xfrm flipH="1">
              <a:off x="785786" y="785794"/>
              <a:ext cx="214108"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0" name="Rectangle 9"/>
            <p:cNvSpPr/>
            <p:nvPr/>
          </p:nvSpPr>
          <p:spPr>
            <a:xfrm>
              <a:off x="1071264" y="785794"/>
              <a:ext cx="45993"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grpSp>
      <p:grpSp>
        <p:nvGrpSpPr>
          <p:cNvPr id="3" name="Group 6"/>
          <p:cNvGrpSpPr>
            <a:grpSpLocks/>
          </p:cNvGrpSpPr>
          <p:nvPr/>
        </p:nvGrpSpPr>
        <p:grpSpPr bwMode="auto">
          <a:xfrm>
            <a:off x="857224" y="2615772"/>
            <a:ext cx="7215238" cy="2786082"/>
            <a:chOff x="339" y="774"/>
            <a:chExt cx="4678" cy="1965"/>
          </a:xfrm>
        </p:grpSpPr>
        <p:grpSp>
          <p:nvGrpSpPr>
            <p:cNvPr id="4" name="Group 7"/>
            <p:cNvGrpSpPr>
              <a:grpSpLocks/>
            </p:cNvGrpSpPr>
            <p:nvPr/>
          </p:nvGrpSpPr>
          <p:grpSpPr bwMode="auto">
            <a:xfrm rot="900000">
              <a:off x="530" y="776"/>
              <a:ext cx="1387" cy="945"/>
              <a:chOff x="3264" y="2784"/>
              <a:chExt cx="1387" cy="945"/>
            </a:xfrm>
          </p:grpSpPr>
          <p:pic>
            <p:nvPicPr>
              <p:cNvPr id="28" name="Picture 18"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3696" y="3360"/>
                <a:ext cx="235" cy="369"/>
              </a:xfrm>
              <a:prstGeom prst="rect">
                <a:avLst/>
              </a:prstGeom>
              <a:noFill/>
              <a:ln w="9525">
                <a:noFill/>
                <a:miter lim="800000"/>
                <a:headEnd/>
                <a:tailEnd/>
              </a:ln>
            </p:spPr>
          </p:pic>
          <p:pic>
            <p:nvPicPr>
              <p:cNvPr id="29" name="Picture 27"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3984" y="3360"/>
                <a:ext cx="235" cy="369"/>
              </a:xfrm>
              <a:prstGeom prst="rect">
                <a:avLst/>
              </a:prstGeom>
              <a:noFill/>
              <a:ln w="9525">
                <a:noFill/>
                <a:miter lim="800000"/>
                <a:headEnd/>
                <a:tailEnd/>
              </a:ln>
            </p:spPr>
          </p:pic>
          <p:pic>
            <p:nvPicPr>
              <p:cNvPr id="30" name="Picture 22"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3792" y="2832"/>
                <a:ext cx="235" cy="369"/>
              </a:xfrm>
              <a:prstGeom prst="rect">
                <a:avLst/>
              </a:prstGeom>
              <a:noFill/>
              <a:ln w="9525">
                <a:noFill/>
                <a:miter lim="800000"/>
                <a:headEnd/>
                <a:tailEnd/>
              </a:ln>
            </p:spPr>
          </p:pic>
          <p:pic>
            <p:nvPicPr>
              <p:cNvPr id="31" name="Picture 9"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3696" y="2928"/>
                <a:ext cx="235" cy="369"/>
              </a:xfrm>
              <a:prstGeom prst="rect">
                <a:avLst/>
              </a:prstGeom>
              <a:noFill/>
              <a:ln w="9525">
                <a:noFill/>
                <a:miter lim="800000"/>
                <a:headEnd/>
                <a:tailEnd/>
              </a:ln>
            </p:spPr>
          </p:pic>
          <p:pic>
            <p:nvPicPr>
              <p:cNvPr id="32" name="Picture 35"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4032" y="2880"/>
                <a:ext cx="235" cy="369"/>
              </a:xfrm>
              <a:prstGeom prst="rect">
                <a:avLst/>
              </a:prstGeom>
              <a:noFill/>
              <a:ln w="9525">
                <a:noFill/>
                <a:miter lim="800000"/>
                <a:headEnd/>
                <a:tailEnd/>
              </a:ln>
            </p:spPr>
          </p:pic>
          <p:pic>
            <p:nvPicPr>
              <p:cNvPr id="33" name="Picture 15"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4128" y="3216"/>
                <a:ext cx="235" cy="369"/>
              </a:xfrm>
              <a:prstGeom prst="rect">
                <a:avLst/>
              </a:prstGeom>
              <a:noFill/>
              <a:ln w="9525">
                <a:noFill/>
                <a:miter lim="800000"/>
                <a:headEnd/>
                <a:tailEnd/>
              </a:ln>
            </p:spPr>
          </p:pic>
          <p:pic>
            <p:nvPicPr>
              <p:cNvPr id="34" name="Picture 26"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4272" y="3216"/>
                <a:ext cx="235" cy="369"/>
              </a:xfrm>
              <a:prstGeom prst="rect">
                <a:avLst/>
              </a:prstGeom>
              <a:noFill/>
              <a:ln w="9525">
                <a:noFill/>
                <a:miter lim="800000"/>
                <a:headEnd/>
                <a:tailEnd/>
              </a:ln>
            </p:spPr>
          </p:pic>
          <p:pic>
            <p:nvPicPr>
              <p:cNvPr id="35" name="Picture 29"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4272" y="3360"/>
                <a:ext cx="235" cy="369"/>
              </a:xfrm>
              <a:prstGeom prst="rect">
                <a:avLst/>
              </a:prstGeom>
              <a:noFill/>
              <a:ln w="9525">
                <a:noFill/>
                <a:miter lim="800000"/>
                <a:headEnd/>
                <a:tailEnd/>
              </a:ln>
            </p:spPr>
          </p:pic>
          <p:pic>
            <p:nvPicPr>
              <p:cNvPr id="36" name="Picture 33"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4272" y="3072"/>
                <a:ext cx="235" cy="369"/>
              </a:xfrm>
              <a:prstGeom prst="rect">
                <a:avLst/>
              </a:prstGeom>
              <a:noFill/>
              <a:ln w="9525">
                <a:noFill/>
                <a:miter lim="800000"/>
                <a:headEnd/>
                <a:tailEnd/>
              </a:ln>
            </p:spPr>
          </p:pic>
          <p:pic>
            <p:nvPicPr>
              <p:cNvPr id="37" name="Picture 25"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4032" y="3024"/>
                <a:ext cx="235" cy="369"/>
              </a:xfrm>
              <a:prstGeom prst="rect">
                <a:avLst/>
              </a:prstGeom>
              <a:noFill/>
              <a:ln w="9525">
                <a:noFill/>
                <a:miter lim="800000"/>
                <a:headEnd/>
                <a:tailEnd/>
              </a:ln>
            </p:spPr>
          </p:pic>
          <p:pic>
            <p:nvPicPr>
              <p:cNvPr id="38" name="Picture 34"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4176" y="2976"/>
                <a:ext cx="235" cy="369"/>
              </a:xfrm>
              <a:prstGeom prst="rect">
                <a:avLst/>
              </a:prstGeom>
              <a:noFill/>
              <a:ln w="9525">
                <a:noFill/>
                <a:miter lim="800000"/>
                <a:headEnd/>
                <a:tailEnd/>
              </a:ln>
            </p:spPr>
          </p:pic>
          <p:pic>
            <p:nvPicPr>
              <p:cNvPr id="39" name="Picture 11"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3936" y="3216"/>
                <a:ext cx="235" cy="369"/>
              </a:xfrm>
              <a:prstGeom prst="rect">
                <a:avLst/>
              </a:prstGeom>
              <a:noFill/>
              <a:ln w="9525">
                <a:noFill/>
                <a:miter lim="800000"/>
                <a:headEnd/>
                <a:tailEnd/>
              </a:ln>
            </p:spPr>
          </p:pic>
          <p:pic>
            <p:nvPicPr>
              <p:cNvPr id="40" name="Picture 13"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3888" y="3120"/>
                <a:ext cx="235" cy="369"/>
              </a:xfrm>
              <a:prstGeom prst="rect">
                <a:avLst/>
              </a:prstGeom>
              <a:noFill/>
              <a:ln w="9525">
                <a:noFill/>
                <a:miter lim="800000"/>
                <a:headEnd/>
                <a:tailEnd/>
              </a:ln>
            </p:spPr>
          </p:pic>
          <p:pic>
            <p:nvPicPr>
              <p:cNvPr id="41" name="Picture 24"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3888" y="2928"/>
                <a:ext cx="235" cy="369"/>
              </a:xfrm>
              <a:prstGeom prst="rect">
                <a:avLst/>
              </a:prstGeom>
              <a:noFill/>
              <a:ln w="9525">
                <a:noFill/>
                <a:miter lim="800000"/>
                <a:headEnd/>
                <a:tailEnd/>
              </a:ln>
            </p:spPr>
          </p:pic>
          <p:pic>
            <p:nvPicPr>
              <p:cNvPr id="42" name="Picture 12"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3744" y="3216"/>
                <a:ext cx="235" cy="369"/>
              </a:xfrm>
              <a:prstGeom prst="rect">
                <a:avLst/>
              </a:prstGeom>
              <a:noFill/>
              <a:ln w="9525">
                <a:noFill/>
                <a:miter lim="800000"/>
                <a:headEnd/>
                <a:tailEnd/>
              </a:ln>
            </p:spPr>
          </p:pic>
          <p:pic>
            <p:nvPicPr>
              <p:cNvPr id="43" name="Picture 10"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3648" y="3072"/>
                <a:ext cx="235" cy="369"/>
              </a:xfrm>
              <a:prstGeom prst="rect">
                <a:avLst/>
              </a:prstGeom>
              <a:noFill/>
              <a:ln w="9525">
                <a:noFill/>
                <a:miter lim="800000"/>
                <a:headEnd/>
                <a:tailEnd/>
              </a:ln>
            </p:spPr>
          </p:pic>
          <p:pic>
            <p:nvPicPr>
              <p:cNvPr id="44" name="Picture 16"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3648" y="3216"/>
                <a:ext cx="235" cy="369"/>
              </a:xfrm>
              <a:prstGeom prst="rect">
                <a:avLst/>
              </a:prstGeom>
              <a:noFill/>
              <a:ln w="9525">
                <a:noFill/>
                <a:miter lim="800000"/>
                <a:headEnd/>
                <a:tailEnd/>
              </a:ln>
            </p:spPr>
          </p:pic>
          <p:pic>
            <p:nvPicPr>
              <p:cNvPr id="45" name="Picture 19"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3504" y="3264"/>
                <a:ext cx="235" cy="369"/>
              </a:xfrm>
              <a:prstGeom prst="rect">
                <a:avLst/>
              </a:prstGeom>
              <a:noFill/>
              <a:ln w="9525">
                <a:noFill/>
                <a:miter lim="800000"/>
                <a:headEnd/>
                <a:tailEnd/>
              </a:ln>
            </p:spPr>
          </p:pic>
          <p:pic>
            <p:nvPicPr>
              <p:cNvPr id="46" name="Picture 21"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3408" y="3312"/>
                <a:ext cx="235" cy="369"/>
              </a:xfrm>
              <a:prstGeom prst="rect">
                <a:avLst/>
              </a:prstGeom>
              <a:noFill/>
              <a:ln w="9525">
                <a:noFill/>
                <a:miter lim="800000"/>
                <a:headEnd/>
                <a:tailEnd/>
              </a:ln>
            </p:spPr>
          </p:pic>
          <p:pic>
            <p:nvPicPr>
              <p:cNvPr id="47" name="Picture 28"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3360" y="3216"/>
                <a:ext cx="235" cy="369"/>
              </a:xfrm>
              <a:prstGeom prst="rect">
                <a:avLst/>
              </a:prstGeom>
              <a:noFill/>
              <a:ln w="9525">
                <a:noFill/>
                <a:miter lim="800000"/>
                <a:headEnd/>
                <a:tailEnd/>
              </a:ln>
            </p:spPr>
          </p:pic>
          <p:pic>
            <p:nvPicPr>
              <p:cNvPr id="48" name="Picture 30"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3552" y="3360"/>
                <a:ext cx="235" cy="369"/>
              </a:xfrm>
              <a:prstGeom prst="rect">
                <a:avLst/>
              </a:prstGeom>
              <a:noFill/>
              <a:ln w="9525">
                <a:noFill/>
                <a:miter lim="800000"/>
                <a:headEnd/>
                <a:tailEnd/>
              </a:ln>
            </p:spPr>
          </p:pic>
          <p:pic>
            <p:nvPicPr>
              <p:cNvPr id="49" name="Picture 37"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3408" y="3072"/>
                <a:ext cx="235" cy="369"/>
              </a:xfrm>
              <a:prstGeom prst="rect">
                <a:avLst/>
              </a:prstGeom>
              <a:noFill/>
              <a:ln w="9525">
                <a:noFill/>
                <a:miter lim="800000"/>
                <a:headEnd/>
                <a:tailEnd/>
              </a:ln>
            </p:spPr>
          </p:pic>
          <p:pic>
            <p:nvPicPr>
              <p:cNvPr id="50" name="Picture 20"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3504" y="3120"/>
                <a:ext cx="235" cy="369"/>
              </a:xfrm>
              <a:prstGeom prst="rect">
                <a:avLst/>
              </a:prstGeom>
              <a:noFill/>
              <a:ln w="9525">
                <a:noFill/>
                <a:miter lim="800000"/>
                <a:headEnd/>
                <a:tailEnd/>
              </a:ln>
            </p:spPr>
          </p:pic>
          <p:pic>
            <p:nvPicPr>
              <p:cNvPr id="51" name="Picture 23"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3552" y="2976"/>
                <a:ext cx="235" cy="369"/>
              </a:xfrm>
              <a:prstGeom prst="rect">
                <a:avLst/>
              </a:prstGeom>
              <a:noFill/>
              <a:ln w="9525">
                <a:noFill/>
                <a:miter lim="800000"/>
                <a:headEnd/>
                <a:tailEnd/>
              </a:ln>
            </p:spPr>
          </p:pic>
          <p:pic>
            <p:nvPicPr>
              <p:cNvPr id="52" name="Picture 8"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3792" y="3072"/>
                <a:ext cx="235" cy="369"/>
              </a:xfrm>
              <a:prstGeom prst="rect">
                <a:avLst/>
              </a:prstGeom>
              <a:noFill/>
              <a:ln w="9525">
                <a:noFill/>
                <a:miter lim="800000"/>
                <a:headEnd/>
                <a:tailEnd/>
              </a:ln>
            </p:spPr>
          </p:pic>
          <p:pic>
            <p:nvPicPr>
              <p:cNvPr id="53" name="Picture 14"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4128" y="3120"/>
                <a:ext cx="235" cy="369"/>
              </a:xfrm>
              <a:prstGeom prst="rect">
                <a:avLst/>
              </a:prstGeom>
              <a:noFill/>
              <a:ln w="9525">
                <a:noFill/>
                <a:miter lim="800000"/>
                <a:headEnd/>
                <a:tailEnd/>
              </a:ln>
            </p:spPr>
          </p:pic>
          <p:pic>
            <p:nvPicPr>
              <p:cNvPr id="54" name="Picture 17"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3840" y="3360"/>
                <a:ext cx="235" cy="369"/>
              </a:xfrm>
              <a:prstGeom prst="rect">
                <a:avLst/>
              </a:prstGeom>
              <a:noFill/>
              <a:ln w="9525">
                <a:noFill/>
                <a:miter lim="800000"/>
                <a:headEnd/>
                <a:tailEnd/>
              </a:ln>
            </p:spPr>
          </p:pic>
          <p:pic>
            <p:nvPicPr>
              <p:cNvPr id="55" name="Picture 31"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4128" y="3360"/>
                <a:ext cx="235" cy="369"/>
              </a:xfrm>
              <a:prstGeom prst="rect">
                <a:avLst/>
              </a:prstGeom>
              <a:noFill/>
              <a:ln w="9525">
                <a:noFill/>
                <a:miter lim="800000"/>
                <a:headEnd/>
                <a:tailEnd/>
              </a:ln>
            </p:spPr>
          </p:pic>
          <p:pic>
            <p:nvPicPr>
              <p:cNvPr id="56" name="Picture 32"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4416" y="3168"/>
                <a:ext cx="235" cy="369"/>
              </a:xfrm>
              <a:prstGeom prst="rect">
                <a:avLst/>
              </a:prstGeom>
              <a:noFill/>
              <a:ln w="9525">
                <a:noFill/>
                <a:miter lim="800000"/>
                <a:headEnd/>
                <a:tailEnd/>
              </a:ln>
            </p:spPr>
          </p:pic>
          <p:pic>
            <p:nvPicPr>
              <p:cNvPr id="57" name="Picture 36"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3936" y="2784"/>
                <a:ext cx="235" cy="369"/>
              </a:xfrm>
              <a:prstGeom prst="rect">
                <a:avLst/>
              </a:prstGeom>
              <a:noFill/>
              <a:ln w="9525">
                <a:noFill/>
                <a:miter lim="800000"/>
                <a:headEnd/>
                <a:tailEnd/>
              </a:ln>
            </p:spPr>
          </p:pic>
          <p:pic>
            <p:nvPicPr>
              <p:cNvPr id="58" name="Picture 38"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4416" y="3312"/>
                <a:ext cx="235" cy="369"/>
              </a:xfrm>
              <a:prstGeom prst="rect">
                <a:avLst/>
              </a:prstGeom>
              <a:noFill/>
              <a:ln w="9525">
                <a:noFill/>
                <a:miter lim="800000"/>
                <a:headEnd/>
                <a:tailEnd/>
              </a:ln>
            </p:spPr>
          </p:pic>
          <p:pic>
            <p:nvPicPr>
              <p:cNvPr id="59" name="Picture 39"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3264" y="3360"/>
                <a:ext cx="235" cy="369"/>
              </a:xfrm>
              <a:prstGeom prst="rect">
                <a:avLst/>
              </a:prstGeom>
              <a:noFill/>
              <a:ln w="9525">
                <a:noFill/>
                <a:miter lim="800000"/>
                <a:headEnd/>
                <a:tailEnd/>
              </a:ln>
            </p:spPr>
          </p:pic>
        </p:grpSp>
        <p:grpSp>
          <p:nvGrpSpPr>
            <p:cNvPr id="5" name="Group 40"/>
            <p:cNvGrpSpPr>
              <a:grpSpLocks/>
            </p:cNvGrpSpPr>
            <p:nvPr/>
          </p:nvGrpSpPr>
          <p:grpSpPr bwMode="auto">
            <a:xfrm rot="900000">
              <a:off x="3232" y="1054"/>
              <a:ext cx="1785" cy="1685"/>
              <a:chOff x="1761" y="1035"/>
              <a:chExt cx="1785" cy="1685"/>
            </a:xfrm>
          </p:grpSpPr>
          <p:pic>
            <p:nvPicPr>
              <p:cNvPr id="20" name="Picture 41"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50" y="1718"/>
                <a:ext cx="602" cy="945"/>
              </a:xfrm>
              <a:prstGeom prst="rect">
                <a:avLst/>
              </a:prstGeom>
              <a:noFill/>
            </p:spPr>
          </p:pic>
          <p:pic>
            <p:nvPicPr>
              <p:cNvPr id="21" name="Picture 42"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144" y="1343"/>
                <a:ext cx="602" cy="945"/>
              </a:xfrm>
              <a:prstGeom prst="rect">
                <a:avLst/>
              </a:prstGeom>
              <a:noFill/>
            </p:spPr>
          </p:pic>
          <p:pic>
            <p:nvPicPr>
              <p:cNvPr id="22" name="Picture 43"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944" y="1462"/>
                <a:ext cx="602" cy="945"/>
              </a:xfrm>
              <a:prstGeom prst="rect">
                <a:avLst/>
              </a:prstGeom>
              <a:noFill/>
            </p:spPr>
          </p:pic>
          <p:pic>
            <p:nvPicPr>
              <p:cNvPr id="23" name="Picture 44"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1761" y="1665"/>
                <a:ext cx="602" cy="945"/>
              </a:xfrm>
              <a:prstGeom prst="rect">
                <a:avLst/>
              </a:prstGeom>
              <a:noFill/>
            </p:spPr>
          </p:pic>
          <p:pic>
            <p:nvPicPr>
              <p:cNvPr id="24" name="Picture 45"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539" y="1035"/>
                <a:ext cx="602" cy="945"/>
              </a:xfrm>
              <a:prstGeom prst="rect">
                <a:avLst/>
              </a:prstGeom>
              <a:noFill/>
            </p:spPr>
          </p:pic>
          <p:pic>
            <p:nvPicPr>
              <p:cNvPr id="25" name="Picture 46"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858" y="1769"/>
                <a:ext cx="602" cy="945"/>
              </a:xfrm>
              <a:prstGeom prst="rect">
                <a:avLst/>
              </a:prstGeom>
              <a:noFill/>
            </p:spPr>
          </p:pic>
          <p:pic>
            <p:nvPicPr>
              <p:cNvPr id="26" name="Picture 47"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553" y="1400"/>
                <a:ext cx="602" cy="945"/>
              </a:xfrm>
              <a:prstGeom prst="rect">
                <a:avLst/>
              </a:prstGeom>
              <a:noFill/>
            </p:spPr>
          </p:pic>
          <p:pic>
            <p:nvPicPr>
              <p:cNvPr id="27" name="Picture 48" descr="turtle_yellow"/>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549" y="1775"/>
                <a:ext cx="602" cy="945"/>
              </a:xfrm>
              <a:prstGeom prst="rect">
                <a:avLst/>
              </a:prstGeom>
              <a:noFill/>
            </p:spPr>
          </p:pic>
        </p:grpSp>
        <p:sp>
          <p:nvSpPr>
            <p:cNvPr id="18463" name="Rectangle 49"/>
            <p:cNvSpPr>
              <a:spLocks noChangeArrowheads="1"/>
            </p:cNvSpPr>
            <p:nvPr/>
          </p:nvSpPr>
          <p:spPr bwMode="auto">
            <a:xfrm rot="900000">
              <a:off x="339" y="2119"/>
              <a:ext cx="4560" cy="96"/>
            </a:xfrm>
            <a:prstGeom prst="rect">
              <a:avLst/>
            </a:prstGeom>
            <a:solidFill>
              <a:srgbClr val="FC9204"/>
            </a:solidFill>
            <a:ln w="9525">
              <a:solidFill>
                <a:schemeClr val="tx1"/>
              </a:solidFill>
              <a:miter lim="800000"/>
              <a:headEnd/>
              <a:tailEnd/>
            </a:ln>
          </p:spPr>
          <p:txBody>
            <a:bodyPr wrap="none" anchor="ctr"/>
            <a:lstStyle/>
            <a:p>
              <a:endParaRPr lang="hr-HR">
                <a:latin typeface="Calibri" pitchFamily="34" charset="0"/>
              </a:endParaRPr>
            </a:p>
          </p:txBody>
        </p:sp>
      </p:grpSp>
      <p:sp>
        <p:nvSpPr>
          <p:cNvPr id="60" name="AutoShape 5"/>
          <p:cNvSpPr>
            <a:spLocks noChangeArrowheads="1"/>
          </p:cNvSpPr>
          <p:nvPr/>
        </p:nvSpPr>
        <p:spPr bwMode="auto">
          <a:xfrm>
            <a:off x="3897918" y="4776365"/>
            <a:ext cx="1037702" cy="1224403"/>
          </a:xfrm>
          <a:prstGeom prst="triangle">
            <a:avLst>
              <a:gd name="adj" fmla="val 50000"/>
            </a:avLst>
          </a:prstGeom>
          <a:solidFill>
            <a:schemeClr val="accent6">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hr-HR">
              <a:latin typeface="+mn-lt"/>
              <a:cs typeface="+mn-cs"/>
            </a:endParaRPr>
          </a:p>
        </p:txBody>
      </p:sp>
      <p:sp>
        <p:nvSpPr>
          <p:cNvPr id="62" name="Text Box 52"/>
          <p:cNvSpPr txBox="1">
            <a:spLocks noChangeArrowheads="1"/>
          </p:cNvSpPr>
          <p:nvPr/>
        </p:nvSpPr>
        <p:spPr bwMode="auto">
          <a:xfrm>
            <a:off x="4326546" y="3347605"/>
            <a:ext cx="763545" cy="923330"/>
          </a:xfrm>
          <a:prstGeom prst="rect">
            <a:avLst/>
          </a:prstGeom>
          <a:noFill/>
          <a:ln w="9525" algn="ctr">
            <a:noFill/>
            <a:miter lim="800000"/>
            <a:headEnd/>
            <a:tailEnd/>
          </a:ln>
          <a:effectLst/>
        </p:spPr>
        <p:txBody>
          <a:bodyPr wrap="square">
            <a:spAutoFit/>
          </a:bodyPr>
          <a:lstStyle/>
          <a:p>
            <a:pPr fontAlgn="auto">
              <a:spcBef>
                <a:spcPts val="0"/>
              </a:spcBef>
              <a:spcAft>
                <a:spcPts val="0"/>
              </a:spcAft>
              <a:defRPr/>
            </a:pPr>
            <a:r>
              <a:rPr lang="en-US" sz="5400" b="1" dirty="0">
                <a:solidFill>
                  <a:srgbClr val="EA5C1C"/>
                </a:solidFill>
                <a:effectLst>
                  <a:outerShdw blurRad="38100" dist="38100" dir="2700000" algn="tl">
                    <a:srgbClr val="000000"/>
                  </a:outerShdw>
                </a:effectLst>
                <a:latin typeface="Lucida Sans Unicode" pitchFamily="34" charset="0"/>
                <a:cs typeface="+mn-cs"/>
              </a:rPr>
              <a:t>?</a:t>
            </a:r>
          </a:p>
        </p:txBody>
      </p:sp>
      <p:sp>
        <p:nvSpPr>
          <p:cNvPr id="6" name="Slide Number Placeholder 5"/>
          <p:cNvSpPr>
            <a:spLocks noGrp="1"/>
          </p:cNvSpPr>
          <p:nvPr>
            <p:ph type="sldNum" sz="quarter" idx="12"/>
          </p:nvPr>
        </p:nvSpPr>
        <p:spPr/>
        <p:txBody>
          <a:bodyPr/>
          <a:lstStyle/>
          <a:p>
            <a:fld id="{3838F80C-5FC2-4846-9ADB-39107FF86D14}" type="slidenum">
              <a:rPr lang="en-US" smtClean="0"/>
              <a:t>27</a:t>
            </a:fld>
            <a:endParaRPr lang="en-US"/>
          </a:p>
        </p:txBody>
      </p:sp>
    </p:spTree>
    <p:extLst>
      <p:ext uri="{BB962C8B-B14F-4D97-AF65-F5344CB8AC3E}">
        <p14:creationId xmlns:p14="http://schemas.microsoft.com/office/powerpoint/2010/main" val="330051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ox(in)">
                                      <p:cBhvr>
                                        <p:cTn id="7" dur="500"/>
                                        <p:tgtEl>
                                          <p:spTgt spid="60"/>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ox(in)">
                                      <p:cBhvr>
                                        <p:cTn id="13" dur="500"/>
                                        <p:tgtEl>
                                          <p:spTgt spid="6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1800000">
                                      <p:cBhvr>
                                        <p:cTn id="17" dur="1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0"/>
          <p:cNvSpPr>
            <a:spLocks noGrp="1"/>
          </p:cNvSpPr>
          <p:nvPr>
            <p:ph type="ctrTitle"/>
          </p:nvPr>
        </p:nvSpPr>
        <p:spPr>
          <a:xfrm>
            <a:off x="785813" y="857250"/>
            <a:ext cx="5072062" cy="642938"/>
          </a:xfrm>
        </p:spPr>
        <p:txBody>
          <a:bodyPr>
            <a:normAutofit/>
          </a:bodyPr>
          <a:lstStyle/>
          <a:p>
            <a:pPr algn="l" eaLnBrk="1" hangingPunct="1"/>
            <a:r>
              <a:rPr lang="en-US" sz="3200" b="1" smtClean="0">
                <a:latin typeface="Arial" charset="0"/>
                <a:cs typeface="Arial" charset="0"/>
              </a:rPr>
              <a:t>Reproductive Value</a:t>
            </a:r>
            <a:r>
              <a:rPr lang="hr-HR" sz="3200" b="1" smtClean="0">
                <a:latin typeface="Arial" charset="0"/>
                <a:cs typeface="Arial" charset="0"/>
              </a:rPr>
              <a:t> (RV)</a:t>
            </a:r>
          </a:p>
        </p:txBody>
      </p:sp>
      <p:sp>
        <p:nvSpPr>
          <p:cNvPr id="12" name="Rectangle 3"/>
          <p:cNvSpPr txBox="1">
            <a:spLocks noChangeArrowheads="1"/>
          </p:cNvSpPr>
          <p:nvPr/>
        </p:nvSpPr>
        <p:spPr bwMode="auto">
          <a:xfrm>
            <a:off x="714375" y="2357457"/>
            <a:ext cx="8072438" cy="3786187"/>
          </a:xfrm>
          <a:prstGeom prst="rect">
            <a:avLst/>
          </a:prstGeom>
          <a:noFill/>
          <a:ln w="9525">
            <a:noFill/>
            <a:miter lim="800000"/>
            <a:headEnd/>
            <a:tailEnd/>
          </a:ln>
        </p:spPr>
        <p:txBody>
          <a:bodyPr/>
          <a:lstStyle/>
          <a:p>
            <a:pPr>
              <a:spcBef>
                <a:spcPct val="20000"/>
              </a:spcBef>
            </a:pPr>
            <a:r>
              <a:rPr lang="en-US" dirty="0">
                <a:solidFill>
                  <a:srgbClr val="EA5C1C"/>
                </a:solidFill>
                <a:latin typeface="Lucida Sans" pitchFamily="34" charset="0"/>
                <a:sym typeface="Symbol" pitchFamily="18" charset="2"/>
              </a:rPr>
              <a:t>▪ </a:t>
            </a:r>
            <a:r>
              <a:rPr lang="en-US" dirty="0" smtClean="0">
                <a:solidFill>
                  <a:srgbClr val="EA5C1C"/>
                </a:solidFill>
                <a:latin typeface="Lucida Sans" pitchFamily="34" charset="0"/>
                <a:sym typeface="Symbol" pitchFamily="18" charset="2"/>
              </a:rPr>
              <a:t>described by </a:t>
            </a:r>
            <a:r>
              <a:rPr lang="en-US" dirty="0" smtClean="0">
                <a:latin typeface="Lucida Sans" pitchFamily="34" charset="0"/>
              </a:rPr>
              <a:t>Fisher </a:t>
            </a:r>
            <a:r>
              <a:rPr lang="en-US" dirty="0">
                <a:latin typeface="Lucida Sans" pitchFamily="34" charset="0"/>
              </a:rPr>
              <a:t>(1930)</a:t>
            </a:r>
          </a:p>
          <a:p>
            <a:pPr>
              <a:spcBef>
                <a:spcPct val="20000"/>
              </a:spcBef>
            </a:pPr>
            <a:r>
              <a:rPr lang="en-US" dirty="0">
                <a:solidFill>
                  <a:srgbClr val="EA5C1C"/>
                </a:solidFill>
                <a:latin typeface="Lucida Sans" pitchFamily="34" charset="0"/>
                <a:sym typeface="Symbol" pitchFamily="18" charset="2"/>
              </a:rPr>
              <a:t>▪ </a:t>
            </a:r>
            <a:r>
              <a:rPr lang="en-US" dirty="0" smtClean="0">
                <a:solidFill>
                  <a:srgbClr val="EA5C1C"/>
                </a:solidFill>
                <a:latin typeface="Lucida Sans" pitchFamily="34" charset="0"/>
                <a:sym typeface="Symbol" pitchFamily="18" charset="2"/>
              </a:rPr>
              <a:t>used by </a:t>
            </a:r>
            <a:r>
              <a:rPr lang="en-US" dirty="0" smtClean="0">
                <a:latin typeface="Lucida Sans" pitchFamily="34" charset="0"/>
                <a:sym typeface="Symbol" pitchFamily="18" charset="2"/>
              </a:rPr>
              <a:t>various</a:t>
            </a:r>
            <a:r>
              <a:rPr lang="en-US" dirty="0" smtClean="0">
                <a:latin typeface="Lucida Sans" pitchFamily="34" charset="0"/>
              </a:rPr>
              <a:t> </a:t>
            </a:r>
            <a:r>
              <a:rPr lang="en-US" dirty="0">
                <a:latin typeface="Lucida Sans" pitchFamily="34" charset="0"/>
              </a:rPr>
              <a:t>life history researchers (</a:t>
            </a:r>
            <a:r>
              <a:rPr lang="en-US" dirty="0" err="1">
                <a:latin typeface="Lucida Sans" pitchFamily="34" charset="0"/>
              </a:rPr>
              <a:t>Pianka</a:t>
            </a:r>
            <a:r>
              <a:rPr lang="en-US" dirty="0">
                <a:latin typeface="Lucida Sans" pitchFamily="34" charset="0"/>
              </a:rPr>
              <a:t>, </a:t>
            </a:r>
            <a:r>
              <a:rPr lang="en-US" dirty="0" err="1">
                <a:latin typeface="Lucida Sans" pitchFamily="34" charset="0"/>
              </a:rPr>
              <a:t>Charnov</a:t>
            </a:r>
            <a:r>
              <a:rPr lang="en-US" dirty="0">
                <a:latin typeface="Lucida Sans" pitchFamily="34" charset="0"/>
              </a:rPr>
              <a:t>, Caswell)</a:t>
            </a:r>
            <a:endParaRPr lang="hr-HR" dirty="0">
              <a:latin typeface="Lucida Sans" pitchFamily="34" charset="0"/>
            </a:endParaRPr>
          </a:p>
          <a:p>
            <a:pPr>
              <a:spcBef>
                <a:spcPct val="20000"/>
              </a:spcBef>
              <a:buFont typeface="Arial" charset="0"/>
              <a:buNone/>
            </a:pPr>
            <a:endParaRPr lang="en-US" dirty="0">
              <a:latin typeface="Lucida Sans" pitchFamily="34" charset="0"/>
            </a:endParaRPr>
          </a:p>
          <a:p>
            <a:pPr>
              <a:spcBef>
                <a:spcPct val="20000"/>
              </a:spcBef>
            </a:pPr>
            <a:r>
              <a:rPr lang="en-US" dirty="0">
                <a:solidFill>
                  <a:srgbClr val="EA5C1C"/>
                </a:solidFill>
                <a:latin typeface="Lucida Sans" pitchFamily="34" charset="0"/>
                <a:sym typeface="Symbol" pitchFamily="18" charset="2"/>
              </a:rPr>
              <a:t>▪ </a:t>
            </a:r>
            <a:r>
              <a:rPr lang="en-US" dirty="0">
                <a:latin typeface="Lucida Sans" pitchFamily="34" charset="0"/>
              </a:rPr>
              <a:t>The </a:t>
            </a:r>
            <a:r>
              <a:rPr lang="hr-HR" dirty="0">
                <a:latin typeface="Lucida Sans" pitchFamily="34" charset="0"/>
              </a:rPr>
              <a:t>relative </a:t>
            </a:r>
            <a:r>
              <a:rPr lang="en-US" dirty="0">
                <a:latin typeface="Lucida Sans" pitchFamily="34" charset="0"/>
              </a:rPr>
              <a:t>value of individuals of age- or stage-class </a:t>
            </a:r>
            <a:r>
              <a:rPr lang="en-US" i="1" dirty="0">
                <a:latin typeface="Lucida Sans" pitchFamily="34" charset="0"/>
              </a:rPr>
              <a:t>x</a:t>
            </a:r>
            <a:r>
              <a:rPr lang="en-US" dirty="0">
                <a:latin typeface="Lucida Sans" pitchFamily="34" charset="0"/>
              </a:rPr>
              <a:t>, based on </a:t>
            </a:r>
            <a:r>
              <a:rPr lang="hr-HR" dirty="0">
                <a:latin typeface="Lucida Sans" pitchFamily="34" charset="0"/>
              </a:rPr>
              <a:t>  </a:t>
            </a:r>
          </a:p>
          <a:p>
            <a:r>
              <a:rPr lang="hr-HR" dirty="0">
                <a:latin typeface="Lucida Sans" pitchFamily="34" charset="0"/>
              </a:rPr>
              <a:t>   </a:t>
            </a:r>
            <a:r>
              <a:rPr lang="en-US" dirty="0">
                <a:latin typeface="Lucida Sans" pitchFamily="34" charset="0"/>
              </a:rPr>
              <a:t>their </a:t>
            </a:r>
            <a:r>
              <a:rPr lang="en-US" i="1" dirty="0">
                <a:latin typeface="Lucida Sans" pitchFamily="34" charset="0"/>
              </a:rPr>
              <a:t>current and future</a:t>
            </a:r>
            <a:r>
              <a:rPr lang="en-US" dirty="0">
                <a:latin typeface="Lucida Sans" pitchFamily="34" charset="0"/>
              </a:rPr>
              <a:t> reproductive potential</a:t>
            </a:r>
          </a:p>
          <a:p>
            <a:endParaRPr lang="hr-HR" dirty="0">
              <a:latin typeface="Lucida Sans" pitchFamily="34" charset="0"/>
            </a:endParaRPr>
          </a:p>
          <a:p>
            <a:r>
              <a:rPr lang="en-US" dirty="0">
                <a:solidFill>
                  <a:srgbClr val="EA5C1C"/>
                </a:solidFill>
                <a:latin typeface="Lucida Sans" pitchFamily="34" charset="0"/>
                <a:sym typeface="Symbol" pitchFamily="18" charset="2"/>
              </a:rPr>
              <a:t>▪ </a:t>
            </a:r>
            <a:r>
              <a:rPr lang="en-US" dirty="0">
                <a:latin typeface="Lucida Sans" pitchFamily="34" charset="0"/>
              </a:rPr>
              <a:t>This includes mortality – the probability of surviving to reproductive </a:t>
            </a:r>
            <a:endParaRPr lang="hr-HR" dirty="0">
              <a:latin typeface="Lucida Sans" pitchFamily="34" charset="0"/>
            </a:endParaRPr>
          </a:p>
          <a:p>
            <a:r>
              <a:rPr lang="hr-HR" dirty="0">
                <a:latin typeface="Lucida Sans" pitchFamily="34" charset="0"/>
              </a:rPr>
              <a:t>   </a:t>
            </a:r>
            <a:r>
              <a:rPr lang="en-US" dirty="0">
                <a:latin typeface="Lucida Sans" pitchFamily="34" charset="0"/>
              </a:rPr>
              <a:t>age and the expected reproductive lifespan.</a:t>
            </a:r>
            <a:endParaRPr lang="hr-HR" dirty="0">
              <a:latin typeface="Lucida Sans" pitchFamily="34" charset="0"/>
            </a:endParaRPr>
          </a:p>
          <a:p>
            <a:pPr>
              <a:spcBef>
                <a:spcPct val="20000"/>
              </a:spcBef>
              <a:buFont typeface="Arial" charset="0"/>
              <a:buNone/>
            </a:pPr>
            <a:endParaRPr lang="en-US" dirty="0">
              <a:latin typeface="Lucida Sans" pitchFamily="34" charset="0"/>
            </a:endParaRPr>
          </a:p>
          <a:p>
            <a:pPr>
              <a:spcBef>
                <a:spcPct val="20000"/>
              </a:spcBef>
            </a:pPr>
            <a:r>
              <a:rPr lang="en-US" dirty="0">
                <a:solidFill>
                  <a:srgbClr val="EA5C1C"/>
                </a:solidFill>
                <a:latin typeface="Lucida Sans" pitchFamily="34" charset="0"/>
                <a:sym typeface="Symbol" pitchFamily="18" charset="2"/>
              </a:rPr>
              <a:t>▪ </a:t>
            </a:r>
            <a:r>
              <a:rPr lang="en-US" dirty="0" smtClean="0">
                <a:solidFill>
                  <a:srgbClr val="EA5C1C"/>
                </a:solidFill>
                <a:latin typeface="Lucida Sans" pitchFamily="34" charset="0"/>
                <a:sym typeface="Symbol" pitchFamily="18" charset="2"/>
              </a:rPr>
              <a:t>One way to calculate: </a:t>
            </a:r>
            <a:r>
              <a:rPr lang="en-US" dirty="0" smtClean="0">
                <a:latin typeface="Lucida Sans" pitchFamily="34" charset="0"/>
              </a:rPr>
              <a:t>The left eigenvector </a:t>
            </a:r>
            <a:r>
              <a:rPr lang="en-US" dirty="0">
                <a:latin typeface="Lucida Sans" pitchFamily="34" charset="0"/>
              </a:rPr>
              <a:t>of a </a:t>
            </a:r>
            <a:r>
              <a:rPr lang="en-US" dirty="0" smtClean="0">
                <a:latin typeface="Lucida Sans" pitchFamily="34" charset="0"/>
              </a:rPr>
              <a:t>life cycle transition </a:t>
            </a:r>
            <a:r>
              <a:rPr lang="en-US" dirty="0">
                <a:latin typeface="Lucida Sans" pitchFamily="34" charset="0"/>
              </a:rPr>
              <a:t>matrix (Caswell 1978)</a:t>
            </a:r>
          </a:p>
        </p:txBody>
      </p:sp>
      <p:grpSp>
        <p:nvGrpSpPr>
          <p:cNvPr id="2" name="Group 2"/>
          <p:cNvGrpSpPr>
            <a:grpSpLocks/>
          </p:cNvGrpSpPr>
          <p:nvPr/>
        </p:nvGrpSpPr>
        <p:grpSpPr bwMode="auto">
          <a:xfrm>
            <a:off x="357188" y="785813"/>
            <a:ext cx="331787" cy="857250"/>
            <a:chOff x="785786" y="785794"/>
            <a:chExt cx="331471" cy="928694"/>
          </a:xfrm>
        </p:grpSpPr>
        <p:sp>
          <p:nvSpPr>
            <p:cNvPr id="8" name="Rectangle 7"/>
            <p:cNvSpPr/>
            <p:nvPr/>
          </p:nvSpPr>
          <p:spPr>
            <a:xfrm flipH="1">
              <a:off x="785786" y="785794"/>
              <a:ext cx="214108"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9" name="Rectangle 8"/>
            <p:cNvSpPr/>
            <p:nvPr/>
          </p:nvSpPr>
          <p:spPr>
            <a:xfrm>
              <a:off x="1071264" y="785794"/>
              <a:ext cx="45993"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grpSp>
      <p:sp>
        <p:nvSpPr>
          <p:cNvPr id="3" name="Slide Number Placeholder 2"/>
          <p:cNvSpPr>
            <a:spLocks noGrp="1"/>
          </p:cNvSpPr>
          <p:nvPr>
            <p:ph type="sldNum" sz="quarter" idx="12"/>
          </p:nvPr>
        </p:nvSpPr>
        <p:spPr/>
        <p:txBody>
          <a:bodyPr/>
          <a:lstStyle/>
          <a:p>
            <a:fld id="{3838F80C-5FC2-4846-9ADB-39107FF86D14}" type="slidenum">
              <a:rPr lang="en-US" smtClean="0"/>
              <a:t>28</a:t>
            </a:fld>
            <a:endParaRPr lang="en-US"/>
          </a:p>
        </p:txBody>
      </p:sp>
    </p:spTree>
    <p:extLst>
      <p:ext uri="{BB962C8B-B14F-4D97-AF65-F5344CB8AC3E}">
        <p14:creationId xmlns:p14="http://schemas.microsoft.com/office/powerpoint/2010/main" val="2516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left)">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wipe(left)">
                                      <p:cBhvr>
                                        <p:cTn id="15" dur="500"/>
                                        <p:tgtEl>
                                          <p:spTgt spid="12">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2">
                                            <p:txEl>
                                              <p:pRg st="4" end="4"/>
                                            </p:txEl>
                                          </p:spTgt>
                                        </p:tgtEl>
                                        <p:attrNameLst>
                                          <p:attrName>style.visibility</p:attrName>
                                        </p:attrNameLst>
                                      </p:cBhvr>
                                      <p:to>
                                        <p:strVal val="visible"/>
                                      </p:to>
                                    </p:set>
                                    <p:animEffect transition="in" filter="wipe(left)">
                                      <p:cBhvr>
                                        <p:cTn id="18" dur="500"/>
                                        <p:tgtEl>
                                          <p:spTgt spid="12">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animEffect transition="in" filter="wipe(left)">
                                      <p:cBhvr>
                                        <p:cTn id="21" dur="500"/>
                                        <p:tgtEl>
                                          <p:spTgt spid="12">
                                            <p:txEl>
                                              <p:pRg st="6" end="6"/>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12">
                                            <p:txEl>
                                              <p:pRg st="7" end="7"/>
                                            </p:txEl>
                                          </p:spTgt>
                                        </p:tgtEl>
                                        <p:attrNameLst>
                                          <p:attrName>style.visibility</p:attrName>
                                        </p:attrNameLst>
                                      </p:cBhvr>
                                      <p:to>
                                        <p:strVal val="visible"/>
                                      </p:to>
                                    </p:set>
                                    <p:animEffect transition="in" filter="wipe(left)">
                                      <p:cBhvr>
                                        <p:cTn id="24" dur="500"/>
                                        <p:tgtEl>
                                          <p:spTgt spid="12">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2">
                                            <p:txEl>
                                              <p:pRg st="9" end="9"/>
                                            </p:txEl>
                                          </p:spTgt>
                                        </p:tgtEl>
                                        <p:attrNameLst>
                                          <p:attrName>style.visibility</p:attrName>
                                        </p:attrNameLst>
                                      </p:cBhvr>
                                      <p:to>
                                        <p:strVal val="visible"/>
                                      </p:to>
                                    </p:set>
                                    <p:animEffect transition="in" filter="wipe(left)">
                                      <p:cBhvr>
                                        <p:cTn id="29"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7C875EEB-A13C-4417-A59C-2468515BCAC8}" type="slidenum">
              <a:rPr lang="en-US"/>
              <a:pPr/>
              <a:t>29</a:t>
            </a:fld>
            <a:endParaRPr lang="en-US"/>
          </a:p>
        </p:txBody>
      </p:sp>
      <p:sp>
        <p:nvSpPr>
          <p:cNvPr id="40962" name="Rectangle 2"/>
          <p:cNvSpPr>
            <a:spLocks noGrp="1" noChangeArrowheads="1"/>
          </p:cNvSpPr>
          <p:nvPr>
            <p:ph type="title"/>
          </p:nvPr>
        </p:nvSpPr>
        <p:spPr>
          <a:xfrm>
            <a:off x="609600" y="228600"/>
            <a:ext cx="7772400" cy="1143000"/>
          </a:xfrm>
        </p:spPr>
        <p:txBody>
          <a:bodyPr>
            <a:normAutofit fontScale="90000"/>
          </a:bodyPr>
          <a:lstStyle/>
          <a:p>
            <a:r>
              <a:rPr lang="en-US" dirty="0"/>
              <a:t>Matrix results from </a:t>
            </a:r>
            <a:r>
              <a:rPr lang="en-US" dirty="0" smtClean="0"/>
              <a:t>a simple life cycle model </a:t>
            </a:r>
            <a:endParaRPr lang="en-US" dirty="0"/>
          </a:p>
        </p:txBody>
      </p:sp>
      <p:graphicFrame>
        <p:nvGraphicFramePr>
          <p:cNvPr id="40968" name="Object 8"/>
          <p:cNvGraphicFramePr>
            <a:graphicFrameLocks noGrp="1" noChangeAspect="1"/>
          </p:cNvGraphicFramePr>
          <p:nvPr>
            <p:ph sz="half" idx="1"/>
          </p:nvPr>
        </p:nvGraphicFramePr>
        <p:xfrm>
          <a:off x="1101725" y="2971800"/>
          <a:ext cx="1720850" cy="2286000"/>
        </p:xfrm>
        <a:graphic>
          <a:graphicData uri="http://schemas.openxmlformats.org/presentationml/2006/ole">
            <mc:AlternateContent xmlns:mc="http://schemas.openxmlformats.org/markup-compatibility/2006">
              <mc:Choice xmlns:v="urn:schemas-microsoft-com:vml" Requires="v">
                <p:oleObj spid="_x0000_s12304" name="Mathcad" r:id="rId3" imgW="762120" imgH="1013400" progId="Mathcad">
                  <p:embed/>
                </p:oleObj>
              </mc:Choice>
              <mc:Fallback>
                <p:oleObj name="Mathcad" r:id="rId3" imgW="762120" imgH="1013400" progId="Mathca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725" y="2971800"/>
                        <a:ext cx="17208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3" name="Text Box 3"/>
          <p:cNvSpPr txBox="1">
            <a:spLocks noChangeArrowheads="1"/>
          </p:cNvSpPr>
          <p:nvPr/>
        </p:nvSpPr>
        <p:spPr bwMode="auto">
          <a:xfrm>
            <a:off x="762000" y="1295400"/>
            <a:ext cx="7092950" cy="1552575"/>
          </a:xfrm>
          <a:prstGeom prst="rect">
            <a:avLst/>
          </a:prstGeom>
          <a:noFill/>
          <a:ln w="9525">
            <a:noFill/>
            <a:miter lim="800000"/>
            <a:headEnd/>
            <a:tailEnd/>
          </a:ln>
          <a:effectLst/>
        </p:spPr>
        <p:txBody>
          <a:bodyPr wrap="none">
            <a:spAutoFit/>
          </a:bodyPr>
          <a:lstStyle/>
          <a:p>
            <a:r>
              <a:rPr lang="en-US" sz="2400" dirty="0"/>
              <a:t>Dominant eigenvalue              </a:t>
            </a:r>
            <a:r>
              <a:rPr lang="en-US" sz="2400" dirty="0">
                <a:latin typeface="Symbol" pitchFamily="18" charset="2"/>
              </a:rPr>
              <a:t>l = 1.241</a:t>
            </a:r>
          </a:p>
          <a:p>
            <a:endParaRPr lang="en-US" sz="2400" dirty="0">
              <a:latin typeface="Symbol" pitchFamily="18" charset="2"/>
            </a:endParaRPr>
          </a:p>
          <a:p>
            <a:r>
              <a:rPr lang="en-US" sz="2400" dirty="0"/>
              <a:t>Eigenvectors:</a:t>
            </a:r>
          </a:p>
          <a:p>
            <a:r>
              <a:rPr lang="en-US" sz="2400" dirty="0"/>
              <a:t>Stable age distribution                      Reproductive values</a:t>
            </a:r>
          </a:p>
        </p:txBody>
      </p:sp>
      <p:sp>
        <p:nvSpPr>
          <p:cNvPr id="40965" name="Text Box 5"/>
          <p:cNvSpPr txBox="1">
            <a:spLocks noChangeArrowheads="1"/>
          </p:cNvSpPr>
          <p:nvPr/>
        </p:nvSpPr>
        <p:spPr bwMode="auto">
          <a:xfrm>
            <a:off x="517525" y="5546725"/>
            <a:ext cx="3140075" cy="825500"/>
          </a:xfrm>
          <a:prstGeom prst="rect">
            <a:avLst/>
          </a:prstGeom>
          <a:noFill/>
          <a:ln w="9525">
            <a:noFill/>
            <a:miter lim="800000"/>
            <a:headEnd/>
            <a:tailEnd/>
          </a:ln>
          <a:effectLst/>
        </p:spPr>
        <p:txBody>
          <a:bodyPr>
            <a:spAutoFit/>
          </a:bodyPr>
          <a:lstStyle/>
          <a:p>
            <a:pPr algn="ctr"/>
            <a:r>
              <a:rPr lang="en-US" sz="1600"/>
              <a:t>The constant proportion of the population expected in each age class. The values sum to 1.0.</a:t>
            </a:r>
          </a:p>
        </p:txBody>
      </p:sp>
      <p:sp>
        <p:nvSpPr>
          <p:cNvPr id="40966" name="Text Box 6"/>
          <p:cNvSpPr txBox="1">
            <a:spLocks noChangeArrowheads="1"/>
          </p:cNvSpPr>
          <p:nvPr/>
        </p:nvSpPr>
        <p:spPr bwMode="auto">
          <a:xfrm>
            <a:off x="4572000" y="5562600"/>
            <a:ext cx="4038600" cy="1069975"/>
          </a:xfrm>
          <a:prstGeom prst="rect">
            <a:avLst/>
          </a:prstGeom>
          <a:noFill/>
          <a:ln w="9525">
            <a:noFill/>
            <a:miter lim="800000"/>
            <a:headEnd/>
            <a:tailEnd/>
          </a:ln>
          <a:effectLst/>
        </p:spPr>
        <p:txBody>
          <a:bodyPr>
            <a:spAutoFit/>
          </a:bodyPr>
          <a:lstStyle/>
          <a:p>
            <a:pPr algn="ctr"/>
            <a:r>
              <a:rPr lang="en-US" sz="1600"/>
              <a:t>The relative value of individuals in each age class according to their current and expected future offspring (includes mortality). The value of the first age class is set to 1.0.</a:t>
            </a:r>
          </a:p>
        </p:txBody>
      </p:sp>
      <p:graphicFrame>
        <p:nvGraphicFramePr>
          <p:cNvPr id="40970" name="Object 10"/>
          <p:cNvGraphicFramePr>
            <a:graphicFrameLocks noGrp="1" noChangeAspect="1"/>
          </p:cNvGraphicFramePr>
          <p:nvPr>
            <p:ph sz="half" idx="2"/>
          </p:nvPr>
        </p:nvGraphicFramePr>
        <p:xfrm>
          <a:off x="5572125" y="2895600"/>
          <a:ext cx="1762125" cy="2438400"/>
        </p:xfrm>
        <a:graphic>
          <a:graphicData uri="http://schemas.openxmlformats.org/presentationml/2006/ole">
            <mc:AlternateContent xmlns:mc="http://schemas.openxmlformats.org/markup-compatibility/2006">
              <mc:Choice xmlns:v="urn:schemas-microsoft-com:vml" Requires="v">
                <p:oleObj spid="_x0000_s12305" name="Mathcad" r:id="rId5" imgW="731520" imgH="1013400" progId="Mathcad">
                  <p:embed/>
                </p:oleObj>
              </mc:Choice>
              <mc:Fallback>
                <p:oleObj name="Mathcad" r:id="rId5" imgW="731520" imgH="1013400" progId="Mathca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125" y="2895600"/>
                        <a:ext cx="17621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5103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blinds(horizontal)">
                                      <p:cBhvr>
                                        <p:cTn id="7" dur="500"/>
                                        <p:tgtEl>
                                          <p:spTgt spid="4096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5">
                                            <p:txEl>
                                              <p:pRg st="0" end="0"/>
                                            </p:txEl>
                                          </p:spTgt>
                                        </p:tgtEl>
                                        <p:attrNameLst>
                                          <p:attrName>style.visibility</p:attrName>
                                        </p:attrNameLst>
                                      </p:cBhvr>
                                      <p:to>
                                        <p:strVal val="visible"/>
                                      </p:to>
                                    </p:set>
                                    <p:animEffect transition="in" filter="dissolve">
                                      <p:cBhvr>
                                        <p:cTn id="12" dur="500"/>
                                        <p:tgtEl>
                                          <p:spTgt spid="4096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70"/>
                                        </p:tgtEl>
                                        <p:attrNameLst>
                                          <p:attrName>style.visibility</p:attrName>
                                        </p:attrNameLst>
                                      </p:cBhvr>
                                      <p:to>
                                        <p:strVal val="visible"/>
                                      </p:to>
                                    </p:set>
                                    <p:animEffect transition="in" filter="blinds(horizontal)">
                                      <p:cBhvr>
                                        <p:cTn id="17" dur="500"/>
                                        <p:tgtEl>
                                          <p:spTgt spid="4097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966">
                                            <p:txEl>
                                              <p:pRg st="0" end="0"/>
                                            </p:txEl>
                                          </p:spTgt>
                                        </p:tgtEl>
                                        <p:attrNameLst>
                                          <p:attrName>style.visibility</p:attrName>
                                        </p:attrNameLst>
                                      </p:cBhvr>
                                      <p:to>
                                        <p:strVal val="visible"/>
                                      </p:to>
                                    </p:set>
                                    <p:animEffect transition="in" filter="dissolve">
                                      <p:cBhvr>
                                        <p:cTn id="22" dur="500"/>
                                        <p:tgtEl>
                                          <p:spTgt spid="409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p" autoUpdateAnimBg="0"/>
      <p:bldP spid="4096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3200">
                <a:latin typeface="Lucida Sans Unicode" pitchFamily="34" charset="0"/>
              </a:rPr>
              <a:t>Uncertainty increases with decreasing fishery data</a:t>
            </a:r>
          </a:p>
        </p:txBody>
      </p:sp>
      <p:sp>
        <p:nvSpPr>
          <p:cNvPr id="52227" name="Line 3"/>
          <p:cNvSpPr>
            <a:spLocks noChangeShapeType="1"/>
          </p:cNvSpPr>
          <p:nvPr/>
        </p:nvSpPr>
        <p:spPr bwMode="auto">
          <a:xfrm>
            <a:off x="838200" y="3505200"/>
            <a:ext cx="7467600"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28" name="Text Box 4"/>
          <p:cNvSpPr txBox="1">
            <a:spLocks noChangeArrowheads="1"/>
          </p:cNvSpPr>
          <p:nvPr/>
        </p:nvSpPr>
        <p:spPr bwMode="auto">
          <a:xfrm>
            <a:off x="457200" y="2895600"/>
            <a:ext cx="79005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dirty="0">
                <a:latin typeface="Arial" charset="0"/>
              </a:rPr>
              <a:t>Direct harvest                  </a:t>
            </a:r>
            <a:r>
              <a:rPr lang="en-US" dirty="0" smtClean="0">
                <a:latin typeface="Arial" charset="0"/>
              </a:rPr>
              <a:t>             </a:t>
            </a:r>
            <a:r>
              <a:rPr lang="en-US" dirty="0">
                <a:latin typeface="Arial" charset="0"/>
              </a:rPr>
              <a:t>Bycatch                  </a:t>
            </a:r>
            <a:r>
              <a:rPr lang="en-US" dirty="0" smtClean="0">
                <a:latin typeface="Arial" charset="0"/>
              </a:rPr>
              <a:t>              </a:t>
            </a:r>
            <a:r>
              <a:rPr lang="en-US" dirty="0">
                <a:latin typeface="Arial" charset="0"/>
              </a:rPr>
              <a:t>Indirect effects</a:t>
            </a:r>
          </a:p>
        </p:txBody>
      </p:sp>
      <p:sp>
        <p:nvSpPr>
          <p:cNvPr id="52229" name="Line 5"/>
          <p:cNvSpPr>
            <a:spLocks noChangeShapeType="1"/>
          </p:cNvSpPr>
          <p:nvPr/>
        </p:nvSpPr>
        <p:spPr bwMode="auto">
          <a:xfrm flipV="1">
            <a:off x="838200" y="4953000"/>
            <a:ext cx="73914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0" name="Text Box 6"/>
          <p:cNvSpPr txBox="1">
            <a:spLocks noChangeArrowheads="1"/>
          </p:cNvSpPr>
          <p:nvPr/>
        </p:nvSpPr>
        <p:spPr bwMode="auto">
          <a:xfrm>
            <a:off x="1524000" y="5105400"/>
            <a:ext cx="5943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t>Increasing uncertainty of human impact on population dynamics and efficacy of management alternatives</a:t>
            </a:r>
          </a:p>
        </p:txBody>
      </p:sp>
      <p:sp>
        <p:nvSpPr>
          <p:cNvPr id="52231" name="Text Box 7"/>
          <p:cNvSpPr txBox="1">
            <a:spLocks noChangeArrowheads="1"/>
          </p:cNvSpPr>
          <p:nvPr/>
        </p:nvSpPr>
        <p:spPr bwMode="auto">
          <a:xfrm>
            <a:off x="365125" y="3668713"/>
            <a:ext cx="83036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dirty="0">
                <a:latin typeface="Arial" charset="0"/>
              </a:rPr>
              <a:t>    Grouper, tuna		  red snapper, albatross, sea turtles                 </a:t>
            </a:r>
            <a:r>
              <a:rPr lang="en-US" sz="1400" dirty="0" smtClean="0">
                <a:latin typeface="Arial" charset="0"/>
              </a:rPr>
              <a:t>Food web changes,</a:t>
            </a:r>
          </a:p>
          <a:p>
            <a:pPr eaLnBrk="0" hangingPunct="0"/>
            <a:r>
              <a:rPr lang="en-US" sz="1400" dirty="0">
                <a:latin typeface="Arial" charset="0"/>
              </a:rPr>
              <a:t>	</a:t>
            </a:r>
            <a:r>
              <a:rPr lang="en-US" sz="1400" dirty="0" smtClean="0">
                <a:latin typeface="Arial" charset="0"/>
              </a:rPr>
              <a:t>						climate impacts</a:t>
            </a:r>
            <a:endParaRPr lang="en-US" sz="1400" dirty="0">
              <a:latin typeface="Arial" charset="0"/>
            </a:endParaRPr>
          </a:p>
        </p:txBody>
      </p:sp>
      <p:sp>
        <p:nvSpPr>
          <p:cNvPr id="2" name="Slide Number Placeholder 1"/>
          <p:cNvSpPr>
            <a:spLocks noGrp="1"/>
          </p:cNvSpPr>
          <p:nvPr>
            <p:ph type="sldNum" sz="quarter" idx="12"/>
          </p:nvPr>
        </p:nvSpPr>
        <p:spPr/>
        <p:txBody>
          <a:bodyPr/>
          <a:lstStyle/>
          <a:p>
            <a:fld id="{3838F80C-5FC2-4846-9ADB-39107FF86D14}" type="slidenum">
              <a:rPr lang="en-US" smtClean="0"/>
              <a:t>3</a:t>
            </a:fld>
            <a:endParaRPr lang="en-US"/>
          </a:p>
        </p:txBody>
      </p:sp>
    </p:spTree>
    <p:extLst>
      <p:ext uri="{BB962C8B-B14F-4D97-AF65-F5344CB8AC3E}">
        <p14:creationId xmlns:p14="http://schemas.microsoft.com/office/powerpoint/2010/main" val="3163900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929313"/>
            <a:ext cx="9144000" cy="928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62" name="AutoShape 2"/>
          <p:cNvSpPr>
            <a:spLocks noChangeArrowheads="1"/>
          </p:cNvSpPr>
          <p:nvPr/>
        </p:nvSpPr>
        <p:spPr bwMode="auto">
          <a:xfrm>
            <a:off x="3605213" y="204788"/>
            <a:ext cx="1903412" cy="1162050"/>
          </a:xfrm>
          <a:prstGeom prst="flowChartAlternateProcess">
            <a:avLst/>
          </a:prstGeom>
          <a:solidFill>
            <a:srgbClr val="EBF7FF"/>
          </a:solidFill>
          <a:ln w="9525">
            <a:solidFill>
              <a:schemeClr val="tx1"/>
            </a:solidFill>
            <a:miter lim="800000"/>
            <a:headEnd/>
            <a:tailEnd/>
          </a:ln>
        </p:spPr>
        <p:txBody>
          <a:bodyPr wrap="none" anchor="ctr"/>
          <a:lstStyle/>
          <a:p>
            <a:pPr algn="ctr"/>
            <a:r>
              <a:rPr lang="en-US" sz="1400"/>
              <a:t>Determine frequency </a:t>
            </a:r>
          </a:p>
          <a:p>
            <a:pPr algn="ctr"/>
            <a:r>
              <a:rPr lang="en-US" sz="1400"/>
              <a:t>of size classes </a:t>
            </a:r>
          </a:p>
          <a:p>
            <a:pPr algn="ctr"/>
            <a:r>
              <a:rPr lang="en-US" sz="1400"/>
              <a:t>in each fishery</a:t>
            </a:r>
          </a:p>
        </p:txBody>
      </p:sp>
      <p:sp>
        <p:nvSpPr>
          <p:cNvPr id="40963" name="AutoShape 3"/>
          <p:cNvSpPr>
            <a:spLocks noChangeArrowheads="1"/>
          </p:cNvSpPr>
          <p:nvPr/>
        </p:nvSpPr>
        <p:spPr bwMode="auto">
          <a:xfrm>
            <a:off x="1828800" y="1600200"/>
            <a:ext cx="1931988" cy="1104900"/>
          </a:xfrm>
          <a:prstGeom prst="flowChartAlternateProcess">
            <a:avLst/>
          </a:prstGeom>
          <a:solidFill>
            <a:srgbClr val="FEF6C6"/>
          </a:solidFill>
          <a:ln w="9525">
            <a:solidFill>
              <a:schemeClr val="tx1"/>
            </a:solidFill>
            <a:miter lim="800000"/>
            <a:headEnd/>
            <a:tailEnd/>
          </a:ln>
        </p:spPr>
        <p:txBody>
          <a:bodyPr wrap="none" anchor="ctr"/>
          <a:lstStyle/>
          <a:p>
            <a:pPr algn="ctr"/>
            <a:r>
              <a:rPr lang="en-US" sz="1400"/>
              <a:t>Translate lengths </a:t>
            </a:r>
          </a:p>
          <a:p>
            <a:pPr algn="ctr"/>
            <a:r>
              <a:rPr lang="en-US" sz="1400"/>
              <a:t>to ages using an </a:t>
            </a:r>
          </a:p>
          <a:p>
            <a:pPr algn="ctr"/>
            <a:r>
              <a:rPr lang="en-US" sz="1400"/>
              <a:t>age-length relationship</a:t>
            </a:r>
          </a:p>
        </p:txBody>
      </p:sp>
      <p:sp>
        <p:nvSpPr>
          <p:cNvPr id="40964" name="AutoShape 4"/>
          <p:cNvSpPr>
            <a:spLocks noChangeArrowheads="1"/>
          </p:cNvSpPr>
          <p:nvPr/>
        </p:nvSpPr>
        <p:spPr bwMode="auto">
          <a:xfrm>
            <a:off x="5334000" y="1600200"/>
            <a:ext cx="2060575" cy="1106488"/>
          </a:xfrm>
          <a:prstGeom prst="flowChartAlternateProcess">
            <a:avLst/>
          </a:prstGeom>
          <a:solidFill>
            <a:srgbClr val="FEF6C6"/>
          </a:solidFill>
          <a:ln w="9525">
            <a:solidFill>
              <a:schemeClr val="tx1"/>
            </a:solidFill>
            <a:miter lim="800000"/>
            <a:headEnd/>
            <a:tailEnd/>
          </a:ln>
        </p:spPr>
        <p:txBody>
          <a:bodyPr wrap="none" anchor="ctr"/>
          <a:lstStyle/>
          <a:p>
            <a:pPr algn="ctr"/>
            <a:r>
              <a:rPr lang="en-US" sz="1400"/>
              <a:t>Calculate age-specific </a:t>
            </a:r>
          </a:p>
          <a:p>
            <a:pPr algn="ctr"/>
            <a:r>
              <a:rPr lang="en-US" sz="1400"/>
              <a:t>reproductive values </a:t>
            </a:r>
          </a:p>
          <a:p>
            <a:pPr algn="ctr"/>
            <a:r>
              <a:rPr lang="en-US" sz="1400"/>
              <a:t>based on a life history </a:t>
            </a:r>
          </a:p>
          <a:p>
            <a:pPr algn="ctr"/>
            <a:r>
              <a:rPr lang="en-US" sz="1400"/>
              <a:t>model</a:t>
            </a:r>
          </a:p>
        </p:txBody>
      </p:sp>
      <p:sp>
        <p:nvSpPr>
          <p:cNvPr id="40965" name="AutoShape 5"/>
          <p:cNvSpPr>
            <a:spLocks noChangeArrowheads="1"/>
          </p:cNvSpPr>
          <p:nvPr/>
        </p:nvSpPr>
        <p:spPr bwMode="auto">
          <a:xfrm>
            <a:off x="3733800" y="2928938"/>
            <a:ext cx="1752600" cy="1066800"/>
          </a:xfrm>
          <a:prstGeom prst="flowChartAlternateProcess">
            <a:avLst/>
          </a:prstGeom>
          <a:solidFill>
            <a:schemeClr val="accent3">
              <a:lumMod val="40000"/>
              <a:lumOff val="6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400">
                <a:latin typeface="Arial" pitchFamily="34" charset="0"/>
                <a:cs typeface="Arial" pitchFamily="34" charset="0"/>
              </a:rPr>
              <a:t>Determine the </a:t>
            </a:r>
          </a:p>
          <a:p>
            <a:pPr algn="ctr" fontAlgn="auto">
              <a:spcBef>
                <a:spcPts val="0"/>
              </a:spcBef>
              <a:spcAft>
                <a:spcPts val="0"/>
              </a:spcAft>
              <a:defRPr/>
            </a:pPr>
            <a:r>
              <a:rPr lang="en-US" sz="1400">
                <a:latin typeface="Arial" pitchFamily="34" charset="0"/>
                <a:cs typeface="Arial" pitchFamily="34" charset="0"/>
              </a:rPr>
              <a:t>reproductive values </a:t>
            </a:r>
          </a:p>
          <a:p>
            <a:pPr algn="ctr" fontAlgn="auto">
              <a:spcBef>
                <a:spcPts val="0"/>
              </a:spcBef>
              <a:spcAft>
                <a:spcPts val="0"/>
              </a:spcAft>
              <a:defRPr/>
            </a:pPr>
            <a:r>
              <a:rPr lang="en-US" sz="1400">
                <a:latin typeface="Arial" pitchFamily="34" charset="0"/>
                <a:cs typeface="Arial" pitchFamily="34" charset="0"/>
              </a:rPr>
              <a:t>of turtles in the catch</a:t>
            </a:r>
          </a:p>
        </p:txBody>
      </p:sp>
      <p:sp>
        <p:nvSpPr>
          <p:cNvPr id="40966" name="AutoShape 6"/>
          <p:cNvSpPr>
            <a:spLocks noChangeArrowheads="1"/>
          </p:cNvSpPr>
          <p:nvPr/>
        </p:nvSpPr>
        <p:spPr bwMode="auto">
          <a:xfrm>
            <a:off x="3571875" y="5638800"/>
            <a:ext cx="2071688" cy="1066800"/>
          </a:xfrm>
          <a:prstGeom prst="flowChartAlternateProcess">
            <a:avLst/>
          </a:prstGeom>
          <a:solidFill>
            <a:schemeClr val="accent3">
              <a:lumMod val="40000"/>
              <a:lumOff val="6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400" dirty="0">
                <a:latin typeface="Arial" pitchFamily="34" charset="0"/>
                <a:cs typeface="Arial" pitchFamily="34" charset="0"/>
              </a:rPr>
              <a:t>Compare the total </a:t>
            </a:r>
          </a:p>
          <a:p>
            <a:pPr algn="ctr" fontAlgn="auto">
              <a:spcBef>
                <a:spcPts val="0"/>
              </a:spcBef>
              <a:spcAft>
                <a:spcPts val="0"/>
              </a:spcAft>
              <a:defRPr/>
            </a:pPr>
            <a:r>
              <a:rPr lang="en-US" sz="1400" dirty="0">
                <a:latin typeface="Arial" pitchFamily="34" charset="0"/>
                <a:cs typeface="Arial" pitchFamily="34" charset="0"/>
              </a:rPr>
              <a:t>“adult equivalent” take </a:t>
            </a:r>
          </a:p>
          <a:p>
            <a:pPr algn="ctr" fontAlgn="auto">
              <a:spcBef>
                <a:spcPts val="0"/>
              </a:spcBef>
              <a:spcAft>
                <a:spcPts val="0"/>
              </a:spcAft>
              <a:defRPr/>
            </a:pPr>
            <a:r>
              <a:rPr lang="en-US" sz="1400" dirty="0">
                <a:latin typeface="Arial" pitchFamily="34" charset="0"/>
                <a:cs typeface="Arial" pitchFamily="34" charset="0"/>
              </a:rPr>
              <a:t>for each fishery</a:t>
            </a:r>
          </a:p>
        </p:txBody>
      </p:sp>
      <p:cxnSp>
        <p:nvCxnSpPr>
          <p:cNvPr id="40971" name="AutoShape 11"/>
          <p:cNvCxnSpPr>
            <a:cxnSpLocks noChangeShapeType="1"/>
            <a:stCxn id="40972" idx="2"/>
            <a:endCxn id="40966" idx="0"/>
          </p:cNvCxnSpPr>
          <p:nvPr/>
        </p:nvCxnSpPr>
        <p:spPr bwMode="auto">
          <a:xfrm rot="16200000" flipH="1">
            <a:off x="4431506" y="5498307"/>
            <a:ext cx="280987" cy="0"/>
          </a:xfrm>
          <a:prstGeom prst="straightConnector1">
            <a:avLst/>
          </a:prstGeom>
          <a:noFill/>
          <a:ln w="38100">
            <a:solidFill>
              <a:srgbClr val="EA5C1C"/>
            </a:solidFill>
            <a:round/>
            <a:headEnd/>
            <a:tailEnd type="arrow" w="med" len="med"/>
          </a:ln>
        </p:spPr>
      </p:cxnSp>
      <p:sp>
        <p:nvSpPr>
          <p:cNvPr id="40972" name="AutoShape 12"/>
          <p:cNvSpPr>
            <a:spLocks noChangeArrowheads="1"/>
          </p:cNvSpPr>
          <p:nvPr/>
        </p:nvSpPr>
        <p:spPr bwMode="auto">
          <a:xfrm>
            <a:off x="3714750" y="4291013"/>
            <a:ext cx="1714500" cy="1066800"/>
          </a:xfrm>
          <a:prstGeom prst="flowChartAlternateProcess">
            <a:avLst/>
          </a:prstGeom>
          <a:solidFill>
            <a:schemeClr val="accent3">
              <a:lumMod val="40000"/>
              <a:lumOff val="6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400" dirty="0">
                <a:latin typeface="Arial" pitchFamily="34" charset="0"/>
                <a:cs typeface="Arial" pitchFamily="34" charset="0"/>
              </a:rPr>
              <a:t>Determine frequency </a:t>
            </a:r>
          </a:p>
          <a:p>
            <a:pPr algn="ctr" fontAlgn="auto">
              <a:spcBef>
                <a:spcPts val="0"/>
              </a:spcBef>
              <a:spcAft>
                <a:spcPts val="0"/>
              </a:spcAft>
              <a:defRPr/>
            </a:pPr>
            <a:r>
              <a:rPr lang="en-US" sz="1400" dirty="0">
                <a:latin typeface="Arial" pitchFamily="34" charset="0"/>
                <a:cs typeface="Arial" pitchFamily="34" charset="0"/>
              </a:rPr>
              <a:t>of ‘adult equivalents”</a:t>
            </a:r>
          </a:p>
          <a:p>
            <a:pPr algn="ctr" fontAlgn="auto">
              <a:spcBef>
                <a:spcPts val="0"/>
              </a:spcBef>
              <a:spcAft>
                <a:spcPts val="0"/>
              </a:spcAft>
              <a:defRPr/>
            </a:pPr>
            <a:r>
              <a:rPr lang="en-US" sz="1400" dirty="0">
                <a:latin typeface="Arial" pitchFamily="34" charset="0"/>
                <a:cs typeface="Arial" pitchFamily="34" charset="0"/>
              </a:rPr>
              <a:t>in the catch</a:t>
            </a:r>
          </a:p>
        </p:txBody>
      </p:sp>
      <p:cxnSp>
        <p:nvCxnSpPr>
          <p:cNvPr id="15" name="AutoShape 11"/>
          <p:cNvCxnSpPr>
            <a:cxnSpLocks noChangeShapeType="1"/>
          </p:cNvCxnSpPr>
          <p:nvPr/>
        </p:nvCxnSpPr>
        <p:spPr bwMode="auto">
          <a:xfrm rot="5400000">
            <a:off x="4432300" y="4140200"/>
            <a:ext cx="280988" cy="1588"/>
          </a:xfrm>
          <a:prstGeom prst="straightConnector1">
            <a:avLst/>
          </a:prstGeom>
          <a:noFill/>
          <a:ln w="38100">
            <a:solidFill>
              <a:srgbClr val="EA5C1C"/>
            </a:solidFill>
            <a:round/>
            <a:headEnd/>
            <a:tailEnd type="arrow" w="med" len="med"/>
          </a:ln>
        </p:spPr>
      </p:cxnSp>
      <p:cxnSp>
        <p:nvCxnSpPr>
          <p:cNvPr id="16" name="AutoShape 11"/>
          <p:cNvCxnSpPr>
            <a:cxnSpLocks noChangeShapeType="1"/>
            <a:stCxn id="40963" idx="2"/>
            <a:endCxn id="40965" idx="1"/>
          </p:cNvCxnSpPr>
          <p:nvPr/>
        </p:nvCxnSpPr>
        <p:spPr bwMode="auto">
          <a:xfrm rot="16200000" flipH="1">
            <a:off x="2886075" y="2614613"/>
            <a:ext cx="757238" cy="938212"/>
          </a:xfrm>
          <a:prstGeom prst="straightConnector1">
            <a:avLst/>
          </a:prstGeom>
          <a:noFill/>
          <a:ln w="38100">
            <a:solidFill>
              <a:srgbClr val="EA5C1C"/>
            </a:solidFill>
            <a:round/>
            <a:headEnd/>
            <a:tailEnd type="arrow" w="med" len="med"/>
          </a:ln>
        </p:spPr>
      </p:cxnSp>
      <p:cxnSp>
        <p:nvCxnSpPr>
          <p:cNvPr id="18" name="AutoShape 11"/>
          <p:cNvCxnSpPr>
            <a:cxnSpLocks noChangeShapeType="1"/>
            <a:stCxn id="40964" idx="2"/>
            <a:endCxn id="40965" idx="3"/>
          </p:cNvCxnSpPr>
          <p:nvPr/>
        </p:nvCxnSpPr>
        <p:spPr bwMode="auto">
          <a:xfrm rot="5400000">
            <a:off x="5547519" y="2645569"/>
            <a:ext cx="755650" cy="877888"/>
          </a:xfrm>
          <a:prstGeom prst="straightConnector1">
            <a:avLst/>
          </a:prstGeom>
          <a:noFill/>
          <a:ln w="38100">
            <a:solidFill>
              <a:srgbClr val="EA5C1C"/>
            </a:solidFill>
            <a:round/>
            <a:headEnd/>
            <a:tailEnd type="arrow" w="med" len="med"/>
          </a:ln>
        </p:spPr>
      </p:cxnSp>
      <p:cxnSp>
        <p:nvCxnSpPr>
          <p:cNvPr id="24" name="AutoShape 11"/>
          <p:cNvCxnSpPr>
            <a:cxnSpLocks noChangeShapeType="1"/>
            <a:stCxn id="40962" idx="2"/>
            <a:endCxn id="40963" idx="0"/>
          </p:cNvCxnSpPr>
          <p:nvPr/>
        </p:nvCxnSpPr>
        <p:spPr bwMode="auto">
          <a:xfrm rot="5400000">
            <a:off x="3559970" y="602456"/>
            <a:ext cx="233362" cy="1762125"/>
          </a:xfrm>
          <a:prstGeom prst="straightConnector1">
            <a:avLst/>
          </a:prstGeom>
          <a:noFill/>
          <a:ln w="38100">
            <a:solidFill>
              <a:srgbClr val="EA5C1C"/>
            </a:solidFill>
            <a:round/>
            <a:headEnd/>
            <a:tailEnd type="arrow" w="med" len="med"/>
          </a:ln>
        </p:spPr>
      </p:cxnSp>
      <p:cxnSp>
        <p:nvCxnSpPr>
          <p:cNvPr id="27" name="AutoShape 11"/>
          <p:cNvCxnSpPr>
            <a:cxnSpLocks noChangeShapeType="1"/>
            <a:stCxn id="40962" idx="2"/>
          </p:cNvCxnSpPr>
          <p:nvPr/>
        </p:nvCxnSpPr>
        <p:spPr bwMode="auto">
          <a:xfrm rot="16200000" flipH="1">
            <a:off x="5343526" y="579437"/>
            <a:ext cx="233362" cy="1808163"/>
          </a:xfrm>
          <a:prstGeom prst="straightConnector1">
            <a:avLst/>
          </a:prstGeom>
          <a:noFill/>
          <a:ln w="38100">
            <a:solidFill>
              <a:srgbClr val="EA5C1C"/>
            </a:solidFill>
            <a:round/>
            <a:headEnd/>
            <a:tailEnd type="arrow" w="med" len="med"/>
          </a:ln>
        </p:spPr>
      </p:cxnSp>
      <p:sp>
        <p:nvSpPr>
          <p:cNvPr id="14" name="TextBox 13"/>
          <p:cNvSpPr txBox="1"/>
          <p:nvPr/>
        </p:nvSpPr>
        <p:spPr>
          <a:xfrm>
            <a:off x="-32" y="0"/>
            <a:ext cx="800219" cy="6858000"/>
          </a:xfrm>
          <a:prstGeom prst="rect">
            <a:avLst/>
          </a:prstGeom>
          <a:solidFill>
            <a:schemeClr val="bg1">
              <a:lumMod val="85000"/>
            </a:schemeClr>
          </a:solidFill>
        </p:spPr>
        <p:txBody>
          <a:bodyPr vert="vert270">
            <a:spAutoFit/>
          </a:bodyPr>
          <a:lstStyle/>
          <a:p>
            <a:pPr>
              <a:defRPr/>
            </a:pPr>
            <a:r>
              <a:rPr lang="hr-HR" sz="4000" dirty="0">
                <a:solidFill>
                  <a:srgbClr val="92D050"/>
                </a:solidFill>
                <a:latin typeface="+mn-lt"/>
                <a:cs typeface="Arial" pitchFamily="34" charset="0"/>
              </a:rPr>
              <a:t> </a:t>
            </a:r>
            <a:r>
              <a:rPr lang="en-US" sz="4000" dirty="0">
                <a:solidFill>
                  <a:schemeClr val="tx2">
                    <a:lumMod val="60000"/>
                    <a:lumOff val="40000"/>
                  </a:schemeClr>
                </a:solidFill>
                <a:effectLst>
                  <a:outerShdw blurRad="38100" dist="38100" dir="2700000" algn="tl">
                    <a:srgbClr val="000000">
                      <a:alpha val="43137"/>
                    </a:srgbClr>
                  </a:outerShdw>
                </a:effectLst>
                <a:latin typeface="+mn-lt"/>
                <a:cs typeface="Arial" pitchFamily="34" charset="0"/>
              </a:rPr>
              <a:t>The process</a:t>
            </a:r>
          </a:p>
        </p:txBody>
      </p:sp>
      <p:sp>
        <p:nvSpPr>
          <p:cNvPr id="2" name="Slide Number Placeholder 1"/>
          <p:cNvSpPr>
            <a:spLocks noGrp="1"/>
          </p:cNvSpPr>
          <p:nvPr>
            <p:ph type="sldNum" sz="quarter" idx="12"/>
          </p:nvPr>
        </p:nvSpPr>
        <p:spPr/>
        <p:txBody>
          <a:bodyPr/>
          <a:lstStyle/>
          <a:p>
            <a:fld id="{3838F80C-5FC2-4846-9ADB-39107FF86D14}" type="slidenum">
              <a:rPr lang="en-US" smtClean="0"/>
              <a:t>30</a:t>
            </a:fld>
            <a:endParaRPr lang="en-US"/>
          </a:p>
        </p:txBody>
      </p:sp>
    </p:spTree>
    <p:extLst>
      <p:ext uri="{BB962C8B-B14F-4D97-AF65-F5344CB8AC3E}">
        <p14:creationId xmlns:p14="http://schemas.microsoft.com/office/powerpoint/2010/main" val="351400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ox(in)">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ox(in)">
                                      <p:cBhvr>
                                        <p:cTn id="12" dur="500"/>
                                        <p:tgtEl>
                                          <p:spTgt spid="24"/>
                                        </p:tgtEl>
                                      </p:cBhvr>
                                    </p:animEffect>
                                  </p:childTnLst>
                                </p:cTn>
                              </p:par>
                              <p:par>
                                <p:cTn id="13" presetID="4" presetClass="entr" presetSubtype="16"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ox(in)">
                                      <p:cBhvr>
                                        <p:cTn id="15" dur="500"/>
                                        <p:tgtEl>
                                          <p:spTgt spid="2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0963"/>
                                        </p:tgtEl>
                                        <p:attrNameLst>
                                          <p:attrName>style.visibility</p:attrName>
                                        </p:attrNameLst>
                                      </p:cBhvr>
                                      <p:to>
                                        <p:strVal val="visible"/>
                                      </p:to>
                                    </p:set>
                                    <p:animEffect transition="in" filter="box(in)">
                                      <p:cBhvr>
                                        <p:cTn id="18" dur="500"/>
                                        <p:tgtEl>
                                          <p:spTgt spid="4096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0964"/>
                                        </p:tgtEl>
                                        <p:attrNameLst>
                                          <p:attrName>style.visibility</p:attrName>
                                        </p:attrNameLst>
                                      </p:cBhvr>
                                      <p:to>
                                        <p:strVal val="visible"/>
                                      </p:to>
                                    </p:set>
                                    <p:animEffect transition="in" filter="box(in)">
                                      <p:cBhvr>
                                        <p:cTn id="21" dur="500"/>
                                        <p:tgtEl>
                                          <p:spTgt spid="40964"/>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ox(in)">
                                      <p:cBhvr>
                                        <p:cTn id="26" dur="500"/>
                                        <p:tgtEl>
                                          <p:spTgt spid="16"/>
                                        </p:tgtEl>
                                      </p:cBhvr>
                                    </p:animEffect>
                                  </p:childTnLst>
                                </p:cTn>
                              </p:par>
                              <p:par>
                                <p:cTn id="27" presetID="4"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ox(in)">
                                      <p:cBhvr>
                                        <p:cTn id="29" dur="500"/>
                                        <p:tgtEl>
                                          <p:spTgt spid="18"/>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40965"/>
                                        </p:tgtEl>
                                        <p:attrNameLst>
                                          <p:attrName>style.visibility</p:attrName>
                                        </p:attrNameLst>
                                      </p:cBhvr>
                                      <p:to>
                                        <p:strVal val="visible"/>
                                      </p:to>
                                    </p:set>
                                    <p:animEffect transition="in" filter="box(in)">
                                      <p:cBhvr>
                                        <p:cTn id="32" dur="500"/>
                                        <p:tgtEl>
                                          <p:spTgt spid="4096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ox(in)">
                                      <p:cBhvr>
                                        <p:cTn id="37" dur="500"/>
                                        <p:tgtEl>
                                          <p:spTgt spid="15"/>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40972"/>
                                        </p:tgtEl>
                                        <p:attrNameLst>
                                          <p:attrName>style.visibility</p:attrName>
                                        </p:attrNameLst>
                                      </p:cBhvr>
                                      <p:to>
                                        <p:strVal val="visible"/>
                                      </p:to>
                                    </p:set>
                                    <p:animEffect transition="in" filter="box(in)">
                                      <p:cBhvr>
                                        <p:cTn id="40" dur="500"/>
                                        <p:tgtEl>
                                          <p:spTgt spid="40972"/>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40971"/>
                                        </p:tgtEl>
                                        <p:attrNameLst>
                                          <p:attrName>style.visibility</p:attrName>
                                        </p:attrNameLst>
                                      </p:cBhvr>
                                      <p:to>
                                        <p:strVal val="visible"/>
                                      </p:to>
                                    </p:set>
                                    <p:animEffect transition="in" filter="box(in)">
                                      <p:cBhvr>
                                        <p:cTn id="45" dur="500"/>
                                        <p:tgtEl>
                                          <p:spTgt spid="40971"/>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40966"/>
                                        </p:tgtEl>
                                        <p:attrNameLst>
                                          <p:attrName>style.visibility</p:attrName>
                                        </p:attrNameLst>
                                      </p:cBhvr>
                                      <p:to>
                                        <p:strVal val="visible"/>
                                      </p:to>
                                    </p:set>
                                    <p:animEffect transition="in" filter="box(in)">
                                      <p:cBhvr>
                                        <p:cTn id="48"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40963" grpId="0" animBg="1"/>
      <p:bldP spid="40964" grpId="0" animBg="1"/>
      <p:bldP spid="40965" grpId="0" animBg="1"/>
      <p:bldP spid="40966" grpId="0" animBg="1"/>
      <p:bldP spid="4097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keletokronologija.jpg"/>
          <p:cNvPicPr>
            <a:picLocks noChangeAspect="1"/>
          </p:cNvPicPr>
          <p:nvPr/>
        </p:nvPicPr>
        <p:blipFill>
          <a:blip r:embed="rId2" cstate="print"/>
          <a:stretch>
            <a:fillRect/>
          </a:stretch>
        </p:blipFill>
        <p:spPr>
          <a:xfrm>
            <a:off x="3096950" y="1785926"/>
            <a:ext cx="6047049" cy="4500570"/>
          </a:xfrm>
          <a:prstGeom prst="rect">
            <a:avLst/>
          </a:prstGeom>
        </p:spPr>
      </p:pic>
      <p:sp>
        <p:nvSpPr>
          <p:cNvPr id="3" name="Title 10"/>
          <p:cNvSpPr txBox="1">
            <a:spLocks/>
          </p:cNvSpPr>
          <p:nvPr/>
        </p:nvSpPr>
        <p:spPr>
          <a:xfrm>
            <a:off x="785813" y="857250"/>
            <a:ext cx="5072062" cy="642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3200" b="1" i="0" u="none" strike="noStrike" kern="0" cap="none" spc="0" normalizeH="0" baseline="0" noProof="0" dirty="0" smtClean="0">
                <a:ln>
                  <a:noFill/>
                </a:ln>
                <a:solidFill>
                  <a:schemeClr val="tx2"/>
                </a:solidFill>
                <a:effectLst/>
                <a:uLnTx/>
                <a:uFillTx/>
                <a:latin typeface="Arial" charset="0"/>
                <a:ea typeface="+mj-ea"/>
                <a:cs typeface="Arial" charset="0"/>
              </a:rPr>
              <a:t>Aging loggerheads</a:t>
            </a:r>
          </a:p>
        </p:txBody>
      </p:sp>
      <p:grpSp>
        <p:nvGrpSpPr>
          <p:cNvPr id="4" name="Group 2"/>
          <p:cNvGrpSpPr>
            <a:grpSpLocks/>
          </p:cNvGrpSpPr>
          <p:nvPr/>
        </p:nvGrpSpPr>
        <p:grpSpPr bwMode="auto">
          <a:xfrm>
            <a:off x="357188" y="785813"/>
            <a:ext cx="331787" cy="857250"/>
            <a:chOff x="785786" y="785794"/>
            <a:chExt cx="331471" cy="928694"/>
          </a:xfrm>
        </p:grpSpPr>
        <p:sp>
          <p:nvSpPr>
            <p:cNvPr id="5" name="Rectangle 4"/>
            <p:cNvSpPr/>
            <p:nvPr/>
          </p:nvSpPr>
          <p:spPr>
            <a:xfrm flipH="1">
              <a:off x="785786" y="785794"/>
              <a:ext cx="214108"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6" name="Rectangle 5"/>
            <p:cNvSpPr/>
            <p:nvPr/>
          </p:nvSpPr>
          <p:spPr>
            <a:xfrm>
              <a:off x="1071264" y="785794"/>
              <a:ext cx="45993"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grpSp>
      <p:sp>
        <p:nvSpPr>
          <p:cNvPr id="7" name="Rectangle 3"/>
          <p:cNvSpPr txBox="1">
            <a:spLocks noChangeArrowheads="1"/>
          </p:cNvSpPr>
          <p:nvPr/>
        </p:nvSpPr>
        <p:spPr bwMode="auto">
          <a:xfrm>
            <a:off x="571472" y="2428868"/>
            <a:ext cx="2571741" cy="1357322"/>
          </a:xfrm>
          <a:prstGeom prst="rect">
            <a:avLst/>
          </a:prstGeom>
          <a:noFill/>
          <a:ln w="9525">
            <a:noFill/>
            <a:miter lim="800000"/>
            <a:headEnd/>
            <a:tailEnd/>
          </a:ln>
        </p:spPr>
        <p:txBody>
          <a:bodyPr/>
          <a:lstStyle/>
          <a:p>
            <a:pPr>
              <a:spcBef>
                <a:spcPct val="20000"/>
              </a:spcBef>
            </a:pPr>
            <a:r>
              <a:rPr lang="en-US" dirty="0">
                <a:solidFill>
                  <a:srgbClr val="EA5C1C"/>
                </a:solidFill>
                <a:latin typeface="Lucida Sans" pitchFamily="34" charset="0"/>
                <a:sym typeface="Symbol" pitchFamily="18" charset="2"/>
              </a:rPr>
              <a:t>▪ </a:t>
            </a:r>
            <a:r>
              <a:rPr lang="hr-HR" dirty="0" smtClean="0">
                <a:latin typeface="Lucida Sans" pitchFamily="34" charset="0"/>
              </a:rPr>
              <a:t>skeletochronology</a:t>
            </a:r>
            <a:endParaRPr lang="en-US" dirty="0">
              <a:latin typeface="Lucida Sans" pitchFamily="34" charset="0"/>
            </a:endParaRPr>
          </a:p>
          <a:p>
            <a:pPr marL="177800" indent="-177800">
              <a:spcBef>
                <a:spcPct val="20000"/>
              </a:spcBef>
            </a:pPr>
            <a:r>
              <a:rPr lang="en-US" dirty="0">
                <a:solidFill>
                  <a:srgbClr val="EA5C1C"/>
                </a:solidFill>
                <a:latin typeface="Lucida Sans" pitchFamily="34" charset="0"/>
                <a:sym typeface="Symbol" pitchFamily="18" charset="2"/>
              </a:rPr>
              <a:t>▪ </a:t>
            </a:r>
            <a:r>
              <a:rPr lang="hr-HR" dirty="0" smtClean="0">
                <a:latin typeface="Lucida Sans" pitchFamily="34" charset="0"/>
              </a:rPr>
              <a:t>LAGs (layers of arrested growth</a:t>
            </a:r>
            <a:r>
              <a:rPr lang="hr-HR" dirty="0" smtClean="0">
                <a:latin typeface="Lucida Sans" pitchFamily="34" charset="0"/>
              </a:rPr>
              <a:t>)</a:t>
            </a:r>
            <a:r>
              <a:rPr lang="en-US" dirty="0" smtClean="0">
                <a:latin typeface="Lucida Sans" pitchFamily="34" charset="0"/>
              </a:rPr>
              <a:t> = annual growth rings to estimate size and age</a:t>
            </a:r>
          </a:p>
          <a:p>
            <a:pPr marL="285750" indent="-285750">
              <a:spcBef>
                <a:spcPct val="20000"/>
              </a:spcBef>
              <a:buFont typeface="Arial" panose="020B0604020202020204" pitchFamily="34" charset="0"/>
              <a:buChar char="•"/>
            </a:pPr>
            <a:r>
              <a:rPr lang="en-US" dirty="0" err="1" smtClean="0">
                <a:latin typeface="Lucida Sans" pitchFamily="34" charset="0"/>
              </a:rPr>
              <a:t>Humerus</a:t>
            </a:r>
            <a:r>
              <a:rPr lang="en-US" dirty="0" smtClean="0">
                <a:latin typeface="Lucida Sans" pitchFamily="34" charset="0"/>
              </a:rPr>
              <a:t> is usually used, but other bones and sometimes scales also have rings</a:t>
            </a:r>
            <a:endParaRPr lang="en-US" dirty="0">
              <a:latin typeface="Lucida Sans" pitchFamily="34" charset="0"/>
            </a:endParaRPr>
          </a:p>
        </p:txBody>
      </p:sp>
      <p:sp>
        <p:nvSpPr>
          <p:cNvPr id="8" name="Slide Number Placeholder 7"/>
          <p:cNvSpPr>
            <a:spLocks noGrp="1"/>
          </p:cNvSpPr>
          <p:nvPr>
            <p:ph type="sldNum" sz="quarter" idx="12"/>
          </p:nvPr>
        </p:nvSpPr>
        <p:spPr/>
        <p:txBody>
          <a:bodyPr/>
          <a:lstStyle/>
          <a:p>
            <a:fld id="{3838F80C-5FC2-4846-9ADB-39107FF86D14}" type="slidenum">
              <a:rPr lang="en-US" smtClean="0"/>
              <a:t>31</a:t>
            </a:fld>
            <a:endParaRPr lang="en-US"/>
          </a:p>
        </p:txBody>
      </p:sp>
      <p:pic>
        <p:nvPicPr>
          <p:cNvPr id="9" name="Picture 48" descr="loggerhead_left humerus line draw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7485" y="131790"/>
            <a:ext cx="2828925" cy="15842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5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left)">
                                      <p:cBhvr>
                                        <p:cTn id="10" dur="500"/>
                                        <p:tgtEl>
                                          <p:spTgt spid="7">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left)">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929313"/>
            <a:ext cx="9144000" cy="928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1"/>
          <p:cNvGrpSpPr>
            <a:grpSpLocks/>
          </p:cNvGrpSpPr>
          <p:nvPr/>
        </p:nvGrpSpPr>
        <p:grpSpPr bwMode="auto">
          <a:xfrm>
            <a:off x="4214813" y="1671638"/>
            <a:ext cx="4643437" cy="3257550"/>
            <a:chOff x="3714744" y="2428868"/>
            <a:chExt cx="4643502" cy="3258245"/>
          </a:xfrm>
        </p:grpSpPr>
        <p:graphicFrame>
          <p:nvGraphicFramePr>
            <p:cNvPr id="3" name="Chart 2"/>
            <p:cNvGraphicFramePr>
              <a:graphicFrameLocks/>
            </p:cNvGraphicFramePr>
            <p:nvPr/>
          </p:nvGraphicFramePr>
          <p:xfrm>
            <a:off x="3714744" y="2428868"/>
            <a:ext cx="4643502" cy="3258245"/>
          </p:xfrm>
          <a:graphic>
            <a:graphicData uri="http://schemas.openxmlformats.org/drawingml/2006/chart">
              <c:chart xmlns:c="http://schemas.openxmlformats.org/drawingml/2006/chart" xmlns:r="http://schemas.openxmlformats.org/officeDocument/2006/relationships" r:id="rId2"/>
            </a:graphicData>
          </a:graphic>
        </p:graphicFrame>
        <p:sp>
          <p:nvSpPr>
            <p:cNvPr id="21601" name="Text Box 2"/>
            <p:cNvSpPr txBox="1">
              <a:spLocks noChangeArrowheads="1"/>
            </p:cNvSpPr>
            <p:nvPr/>
          </p:nvSpPr>
          <p:spPr bwMode="auto">
            <a:xfrm>
              <a:off x="4429156" y="2589250"/>
              <a:ext cx="1214414" cy="584775"/>
            </a:xfrm>
            <a:prstGeom prst="rect">
              <a:avLst/>
            </a:prstGeom>
            <a:noFill/>
            <a:ln w="9525">
              <a:noFill/>
              <a:miter lim="800000"/>
              <a:headEnd/>
              <a:tailEnd/>
            </a:ln>
          </p:spPr>
          <p:txBody>
            <a:bodyPr>
              <a:spAutoFit/>
            </a:bodyPr>
            <a:lstStyle/>
            <a:p>
              <a:r>
                <a:rPr lang="hr-HR" sz="1400" b="1"/>
                <a:t>L</a:t>
              </a:r>
              <a:r>
                <a:rPr lang="hr-HR" sz="1400" b="1" baseline="-25000"/>
                <a:t>∞ </a:t>
              </a:r>
              <a:r>
                <a:rPr lang="hr-HR" sz="1400" b="1"/>
                <a:t>= 95 cm</a:t>
              </a:r>
            </a:p>
            <a:p>
              <a:endParaRPr lang="hr-HR" sz="300" b="1"/>
            </a:p>
            <a:p>
              <a:r>
                <a:rPr lang="hr-HR" sz="1400" b="1"/>
                <a:t>L</a:t>
              </a:r>
              <a:r>
                <a:rPr lang="hr-HR" sz="1400" b="1" baseline="-25000"/>
                <a:t>0</a:t>
              </a:r>
              <a:r>
                <a:rPr lang="hr-HR" sz="1400" b="1"/>
                <a:t> = 4.1 cm</a:t>
              </a:r>
              <a:endParaRPr lang="sr-Latn-CS" sz="1400" b="1"/>
            </a:p>
          </p:txBody>
        </p:sp>
        <p:sp>
          <p:nvSpPr>
            <p:cNvPr id="5" name="Text Box 3"/>
            <p:cNvSpPr txBox="1">
              <a:spLocks noChangeArrowheads="1"/>
            </p:cNvSpPr>
            <p:nvPr/>
          </p:nvSpPr>
          <p:spPr bwMode="auto">
            <a:xfrm>
              <a:off x="4286252" y="3357753"/>
              <a:ext cx="1143016" cy="308041"/>
            </a:xfrm>
            <a:prstGeom prst="rect">
              <a:avLst/>
            </a:prstGeom>
            <a:noFill/>
            <a:ln w="9525">
              <a:noFill/>
              <a:miter lim="800000"/>
              <a:headEnd/>
              <a:tailEnd/>
            </a:ln>
          </p:spPr>
          <p:txBody>
            <a:bodyPr>
              <a:spAutoFit/>
            </a:bodyPr>
            <a:lstStyle/>
            <a:p>
              <a:pPr algn="r">
                <a:spcAft>
                  <a:spcPts val="1000"/>
                </a:spcAft>
                <a:defRPr/>
              </a:pPr>
              <a:r>
                <a:rPr lang="hr-HR" sz="1400" b="1" dirty="0">
                  <a:latin typeface="+mn-lt"/>
                  <a:cs typeface="Arial" pitchFamily="34" charset="0"/>
                </a:rPr>
                <a:t>k = 0.095</a:t>
              </a:r>
              <a:endParaRPr lang="sr-Latn-CS" sz="4000" b="1" dirty="0">
                <a:latin typeface="+mn-lt"/>
                <a:cs typeface="Arial" pitchFamily="34" charset="0"/>
              </a:endParaRPr>
            </a:p>
          </p:txBody>
        </p:sp>
        <p:sp>
          <p:nvSpPr>
            <p:cNvPr id="6" name="Text Box 3"/>
            <p:cNvSpPr txBox="1">
              <a:spLocks noChangeArrowheads="1"/>
            </p:cNvSpPr>
            <p:nvPr/>
          </p:nvSpPr>
          <p:spPr bwMode="auto">
            <a:xfrm>
              <a:off x="5643583" y="3572112"/>
              <a:ext cx="1143016" cy="308041"/>
            </a:xfrm>
            <a:prstGeom prst="rect">
              <a:avLst/>
            </a:prstGeom>
            <a:noFill/>
            <a:ln w="9525">
              <a:noFill/>
              <a:miter lim="800000"/>
              <a:headEnd/>
              <a:tailEnd/>
            </a:ln>
          </p:spPr>
          <p:txBody>
            <a:bodyPr>
              <a:spAutoFit/>
            </a:bodyPr>
            <a:lstStyle/>
            <a:p>
              <a:pPr algn="r">
                <a:spcAft>
                  <a:spcPts val="1000"/>
                </a:spcAft>
                <a:defRPr/>
              </a:pPr>
              <a:r>
                <a:rPr lang="hr-HR" sz="1400" b="1" dirty="0">
                  <a:latin typeface="+mn-lt"/>
                  <a:cs typeface="Arial" pitchFamily="34" charset="0"/>
                </a:rPr>
                <a:t>k = 0.060</a:t>
              </a:r>
              <a:endParaRPr lang="sr-Latn-CS" sz="4000" b="1" dirty="0">
                <a:latin typeface="+mn-lt"/>
                <a:cs typeface="Arial" pitchFamily="34" charset="0"/>
              </a:endParaRPr>
            </a:p>
          </p:txBody>
        </p:sp>
      </p:grpSp>
      <p:sp>
        <p:nvSpPr>
          <p:cNvPr id="7" name="Title 1"/>
          <p:cNvSpPr txBox="1">
            <a:spLocks/>
          </p:cNvSpPr>
          <p:nvPr/>
        </p:nvSpPr>
        <p:spPr>
          <a:xfrm>
            <a:off x="428625" y="928688"/>
            <a:ext cx="5786438" cy="928687"/>
          </a:xfrm>
          <a:prstGeom prst="rect">
            <a:avLst/>
          </a:prstGeom>
        </p:spPr>
        <p:txBody>
          <a:bodyPr/>
          <a:lstStyle/>
          <a:p>
            <a:pPr>
              <a:defRPr/>
            </a:pPr>
            <a:r>
              <a:rPr lang="hr-HR" sz="3200" b="1" kern="0" dirty="0">
                <a:latin typeface="Arial" pitchFamily="34" charset="0"/>
                <a:ea typeface="+mj-ea"/>
                <a:cs typeface="Arial" pitchFamily="34" charset="0"/>
              </a:rPr>
              <a:t>Age-</a:t>
            </a:r>
            <a:r>
              <a:rPr lang="hr-HR" sz="3200" b="1" kern="0" dirty="0" err="1">
                <a:latin typeface="Arial" pitchFamily="34" charset="0"/>
                <a:ea typeface="+mj-ea"/>
                <a:cs typeface="Arial" pitchFamily="34" charset="0"/>
              </a:rPr>
              <a:t>length</a:t>
            </a:r>
            <a:r>
              <a:rPr lang="hr-HR" sz="3200" b="1" kern="0" dirty="0">
                <a:latin typeface="Arial" pitchFamily="34" charset="0"/>
                <a:ea typeface="+mj-ea"/>
                <a:cs typeface="Arial" pitchFamily="34" charset="0"/>
              </a:rPr>
              <a:t> </a:t>
            </a:r>
            <a:r>
              <a:rPr lang="hr-HR" sz="3200" b="1" kern="0" dirty="0" err="1">
                <a:latin typeface="Arial" pitchFamily="34" charset="0"/>
                <a:ea typeface="+mj-ea"/>
                <a:cs typeface="Arial" pitchFamily="34" charset="0"/>
              </a:rPr>
              <a:t>relationship</a:t>
            </a:r>
            <a:endParaRPr lang="hr-HR" sz="3200" b="1" kern="0" dirty="0">
              <a:latin typeface="Arial" pitchFamily="34" charset="0"/>
              <a:ea typeface="+mj-ea"/>
              <a:cs typeface="Arial" pitchFamily="34" charset="0"/>
            </a:endParaRPr>
          </a:p>
        </p:txBody>
      </p:sp>
      <p:grpSp>
        <p:nvGrpSpPr>
          <p:cNvPr id="4" name="Group 4"/>
          <p:cNvGrpSpPr>
            <a:grpSpLocks/>
          </p:cNvGrpSpPr>
          <p:nvPr/>
        </p:nvGrpSpPr>
        <p:grpSpPr bwMode="auto">
          <a:xfrm>
            <a:off x="0" y="785813"/>
            <a:ext cx="331788" cy="857250"/>
            <a:chOff x="785786" y="785794"/>
            <a:chExt cx="331471" cy="928694"/>
          </a:xfrm>
        </p:grpSpPr>
        <p:sp>
          <p:nvSpPr>
            <p:cNvPr id="9" name="Rectangle 8"/>
            <p:cNvSpPr/>
            <p:nvPr/>
          </p:nvSpPr>
          <p:spPr>
            <a:xfrm flipH="1">
              <a:off x="785786" y="785794"/>
              <a:ext cx="214108"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0" name="Rectangle 9"/>
            <p:cNvSpPr/>
            <p:nvPr/>
          </p:nvSpPr>
          <p:spPr>
            <a:xfrm>
              <a:off x="1071263" y="785794"/>
              <a:ext cx="45994"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grpSp>
      <p:sp>
        <p:nvSpPr>
          <p:cNvPr id="69638" name="TextBox 10"/>
          <p:cNvSpPr txBox="1">
            <a:spLocks noChangeArrowheads="1"/>
          </p:cNvSpPr>
          <p:nvPr/>
        </p:nvSpPr>
        <p:spPr bwMode="auto">
          <a:xfrm>
            <a:off x="428625" y="2362200"/>
            <a:ext cx="4000500" cy="1924050"/>
          </a:xfrm>
          <a:prstGeom prst="rect">
            <a:avLst/>
          </a:prstGeom>
          <a:noFill/>
          <a:ln w="9525">
            <a:noFill/>
            <a:miter lim="800000"/>
            <a:headEnd/>
            <a:tailEnd/>
          </a:ln>
        </p:spPr>
        <p:txBody>
          <a:bodyPr>
            <a:spAutoFit/>
          </a:bodyPr>
          <a:lstStyle/>
          <a:p>
            <a:r>
              <a:rPr lang="en-US" sz="1200">
                <a:solidFill>
                  <a:srgbClr val="EA5C1C"/>
                </a:solidFill>
                <a:latin typeface="Lucida Sans" pitchFamily="34" charset="0"/>
                <a:sym typeface="Symbol" pitchFamily="18" charset="2"/>
              </a:rPr>
              <a:t>▪</a:t>
            </a:r>
            <a:r>
              <a:rPr lang="en-US" sz="1600">
                <a:solidFill>
                  <a:srgbClr val="D3650B"/>
                </a:solidFill>
                <a:latin typeface="Lucida Sans" pitchFamily="34" charset="0"/>
              </a:rPr>
              <a:t> </a:t>
            </a:r>
            <a:r>
              <a:rPr lang="hr-HR" sz="1600">
                <a:latin typeface="Lucida Sans" pitchFamily="34" charset="0"/>
              </a:rPr>
              <a:t>von Bertalanffy growth function</a:t>
            </a:r>
          </a:p>
          <a:p>
            <a:endParaRPr lang="hr-HR" sz="700" b="1">
              <a:latin typeface="Lucida Sans" pitchFamily="34" charset="0"/>
            </a:endParaRPr>
          </a:p>
          <a:p>
            <a:r>
              <a:rPr lang="hr-HR" sz="1600" b="1">
                <a:latin typeface="Lucida Sans" pitchFamily="34" charset="0"/>
              </a:rPr>
              <a:t>       </a:t>
            </a:r>
            <a:r>
              <a:rPr lang="en-US" sz="1600" b="1">
                <a:latin typeface="Lucida Sans" pitchFamily="34" charset="0"/>
              </a:rPr>
              <a:t>L</a:t>
            </a:r>
            <a:r>
              <a:rPr lang="en-US" sz="1600" b="1" baseline="-25000">
                <a:latin typeface="Lucida Sans" pitchFamily="34" charset="0"/>
              </a:rPr>
              <a:t>t</a:t>
            </a:r>
            <a:r>
              <a:rPr lang="en-US" sz="1600" b="1">
                <a:latin typeface="Lucida Sans" pitchFamily="34" charset="0"/>
              </a:rPr>
              <a:t> = L</a:t>
            </a:r>
            <a:r>
              <a:rPr lang="en-US" sz="1600" b="1" baseline="-25000">
                <a:latin typeface="Lucida Sans" pitchFamily="34" charset="0"/>
              </a:rPr>
              <a:t>∞</a:t>
            </a:r>
            <a:r>
              <a:rPr lang="en-US" sz="1600" b="1">
                <a:latin typeface="Lucida Sans" pitchFamily="34" charset="0"/>
              </a:rPr>
              <a:t> - (L</a:t>
            </a:r>
            <a:r>
              <a:rPr lang="en-US" sz="1600" b="1" baseline="-25000">
                <a:latin typeface="Lucida Sans" pitchFamily="34" charset="0"/>
              </a:rPr>
              <a:t>∞</a:t>
            </a:r>
            <a:r>
              <a:rPr lang="en-US" sz="1600" b="1">
                <a:latin typeface="Lucida Sans" pitchFamily="34" charset="0"/>
              </a:rPr>
              <a:t> - L</a:t>
            </a:r>
            <a:r>
              <a:rPr lang="en-US" sz="1600" b="1" baseline="-25000">
                <a:latin typeface="Lucida Sans" pitchFamily="34" charset="0"/>
              </a:rPr>
              <a:t>0</a:t>
            </a:r>
            <a:r>
              <a:rPr lang="en-US" sz="1600" b="1">
                <a:latin typeface="Lucida Sans" pitchFamily="34" charset="0"/>
              </a:rPr>
              <a:t>)</a:t>
            </a:r>
            <a:r>
              <a:rPr lang="en-US" sz="1600" b="1" baseline="30000">
                <a:latin typeface="Lucida Sans" pitchFamily="34" charset="0"/>
              </a:rPr>
              <a:t>–kt</a:t>
            </a:r>
            <a:r>
              <a:rPr lang="hr-HR" sz="1600" b="1" baseline="30000">
                <a:latin typeface="Lucida Sans" pitchFamily="34" charset="0"/>
              </a:rPr>
              <a:t> </a:t>
            </a:r>
          </a:p>
          <a:p>
            <a:endParaRPr lang="hr-HR" sz="1600" b="1">
              <a:latin typeface="Lucida Sans" pitchFamily="34" charset="0"/>
            </a:endParaRPr>
          </a:p>
          <a:p>
            <a:r>
              <a:rPr lang="hr-HR" sz="1600" b="1">
                <a:latin typeface="Lucida Sans" pitchFamily="34" charset="0"/>
              </a:rPr>
              <a:t>Growth</a:t>
            </a:r>
            <a:r>
              <a:rPr lang="hr-HR" sz="1600">
                <a:latin typeface="Lucida Sans" pitchFamily="34" charset="0"/>
              </a:rPr>
              <a:t> – two scenarios:</a:t>
            </a:r>
          </a:p>
          <a:p>
            <a:r>
              <a:rPr lang="hr-HR" sz="1600">
                <a:latin typeface="Lucida Sans" pitchFamily="34" charset="0"/>
              </a:rPr>
              <a:t>   </a:t>
            </a:r>
            <a:r>
              <a:rPr lang="en-US" sz="1200">
                <a:solidFill>
                  <a:srgbClr val="EA5C1C"/>
                </a:solidFill>
                <a:latin typeface="Lucida Sans" pitchFamily="34" charset="0"/>
                <a:sym typeface="Symbol" pitchFamily="18" charset="2"/>
              </a:rPr>
              <a:t>▪</a:t>
            </a:r>
            <a:r>
              <a:rPr lang="hr-HR" sz="1200">
                <a:latin typeface="Lucida Sans" pitchFamily="34" charset="0"/>
              </a:rPr>
              <a:t> </a:t>
            </a:r>
            <a:r>
              <a:rPr lang="hr-HR" sz="1600">
                <a:latin typeface="Lucida Sans" pitchFamily="34" charset="0"/>
              </a:rPr>
              <a:t>Slow growth </a:t>
            </a:r>
            <a:r>
              <a:rPr lang="hr-HR" sz="1400">
                <a:latin typeface="Lucida Sans" pitchFamily="34" charset="0"/>
              </a:rPr>
              <a:t>(k = 0.060)</a:t>
            </a:r>
            <a:endParaRPr lang="hr-HR" sz="1600">
              <a:latin typeface="Lucida Sans" pitchFamily="34" charset="0"/>
            </a:endParaRPr>
          </a:p>
          <a:p>
            <a:r>
              <a:rPr lang="hr-HR" sz="1600">
                <a:latin typeface="Lucida Sans" pitchFamily="34" charset="0"/>
              </a:rPr>
              <a:t>   </a:t>
            </a:r>
            <a:r>
              <a:rPr lang="en-US" sz="1200">
                <a:solidFill>
                  <a:srgbClr val="EA5C1C"/>
                </a:solidFill>
                <a:latin typeface="Lucida Sans" pitchFamily="34" charset="0"/>
                <a:sym typeface="Symbol" pitchFamily="18" charset="2"/>
              </a:rPr>
              <a:t>▪</a:t>
            </a:r>
            <a:r>
              <a:rPr lang="en-US" sz="1600">
                <a:solidFill>
                  <a:srgbClr val="EA5C1C"/>
                </a:solidFill>
                <a:latin typeface="Lucida Sans" pitchFamily="34" charset="0"/>
                <a:sym typeface="Symbol" pitchFamily="18" charset="2"/>
              </a:rPr>
              <a:t> </a:t>
            </a:r>
            <a:r>
              <a:rPr lang="hr-HR" sz="1600">
                <a:latin typeface="Lucida Sans" pitchFamily="34" charset="0"/>
              </a:rPr>
              <a:t>Fast growth </a:t>
            </a:r>
            <a:r>
              <a:rPr lang="hr-HR" sz="1400">
                <a:latin typeface="Lucida Sans" pitchFamily="34" charset="0"/>
              </a:rPr>
              <a:t>(k = 0.095)</a:t>
            </a:r>
            <a:endParaRPr lang="hr-HR" sz="1600">
              <a:latin typeface="Lucida Sans" pitchFamily="34" charset="0"/>
            </a:endParaRPr>
          </a:p>
          <a:p>
            <a:endParaRPr lang="hr-HR" sz="1600">
              <a:latin typeface="Lucida Sans"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490857355"/>
              </p:ext>
            </p:extLst>
          </p:nvPr>
        </p:nvGraphicFramePr>
        <p:xfrm>
          <a:off x="357188" y="4818063"/>
          <a:ext cx="8358246" cy="1605915"/>
        </p:xfrm>
        <a:graphic>
          <a:graphicData uri="http://schemas.openxmlformats.org/drawingml/2006/table">
            <a:tbl>
              <a:tblPr/>
              <a:tblGrid>
                <a:gridCol w="1570537">
                  <a:extLst>
                    <a:ext uri="{9D8B030D-6E8A-4147-A177-3AD203B41FA5}">
                      <a16:colId xmlns:a16="http://schemas.microsoft.com/office/drawing/2014/main" val="20000"/>
                    </a:ext>
                  </a:extLst>
                </a:gridCol>
                <a:gridCol w="786917">
                  <a:extLst>
                    <a:ext uri="{9D8B030D-6E8A-4147-A177-3AD203B41FA5}">
                      <a16:colId xmlns:a16="http://schemas.microsoft.com/office/drawing/2014/main" val="20001"/>
                    </a:ext>
                  </a:extLst>
                </a:gridCol>
                <a:gridCol w="665467">
                  <a:extLst>
                    <a:ext uri="{9D8B030D-6E8A-4147-A177-3AD203B41FA5}">
                      <a16:colId xmlns:a16="http://schemas.microsoft.com/office/drawing/2014/main" val="20002"/>
                    </a:ext>
                  </a:extLst>
                </a:gridCol>
                <a:gridCol w="977607">
                  <a:extLst>
                    <a:ext uri="{9D8B030D-6E8A-4147-A177-3AD203B41FA5}">
                      <a16:colId xmlns:a16="http://schemas.microsoft.com/office/drawing/2014/main" val="20003"/>
                    </a:ext>
                  </a:extLst>
                </a:gridCol>
                <a:gridCol w="252137">
                  <a:extLst>
                    <a:ext uri="{9D8B030D-6E8A-4147-A177-3AD203B41FA5}">
                      <a16:colId xmlns:a16="http://schemas.microsoft.com/office/drawing/2014/main" val="20004"/>
                    </a:ext>
                  </a:extLst>
                </a:gridCol>
                <a:gridCol w="516815">
                  <a:extLst>
                    <a:ext uri="{9D8B030D-6E8A-4147-A177-3AD203B41FA5}">
                      <a16:colId xmlns:a16="http://schemas.microsoft.com/office/drawing/2014/main" val="20005"/>
                    </a:ext>
                  </a:extLst>
                </a:gridCol>
                <a:gridCol w="670332">
                  <a:extLst>
                    <a:ext uri="{9D8B030D-6E8A-4147-A177-3AD203B41FA5}">
                      <a16:colId xmlns:a16="http://schemas.microsoft.com/office/drawing/2014/main" val="20006"/>
                    </a:ext>
                  </a:extLst>
                </a:gridCol>
                <a:gridCol w="670332">
                  <a:extLst>
                    <a:ext uri="{9D8B030D-6E8A-4147-A177-3AD203B41FA5}">
                      <a16:colId xmlns:a16="http://schemas.microsoft.com/office/drawing/2014/main" val="20007"/>
                    </a:ext>
                  </a:extLst>
                </a:gridCol>
                <a:gridCol w="448495">
                  <a:extLst>
                    <a:ext uri="{9D8B030D-6E8A-4147-A177-3AD203B41FA5}">
                      <a16:colId xmlns:a16="http://schemas.microsoft.com/office/drawing/2014/main" val="20008"/>
                    </a:ext>
                  </a:extLst>
                </a:gridCol>
                <a:gridCol w="516815">
                  <a:extLst>
                    <a:ext uri="{9D8B030D-6E8A-4147-A177-3AD203B41FA5}">
                      <a16:colId xmlns:a16="http://schemas.microsoft.com/office/drawing/2014/main" val="20009"/>
                    </a:ext>
                  </a:extLst>
                </a:gridCol>
                <a:gridCol w="641396">
                  <a:extLst>
                    <a:ext uri="{9D8B030D-6E8A-4147-A177-3AD203B41FA5}">
                      <a16:colId xmlns:a16="http://schemas.microsoft.com/office/drawing/2014/main" val="20010"/>
                    </a:ext>
                  </a:extLst>
                </a:gridCol>
                <a:gridCol w="641396">
                  <a:extLst>
                    <a:ext uri="{9D8B030D-6E8A-4147-A177-3AD203B41FA5}">
                      <a16:colId xmlns:a16="http://schemas.microsoft.com/office/drawing/2014/main" val="20011"/>
                    </a:ext>
                  </a:extLst>
                </a:gridCol>
              </a:tblGrid>
              <a:tr h="171450">
                <a:tc rowSpan="3">
                  <a:txBody>
                    <a:bodyPr/>
                    <a:lstStyle/>
                    <a:p>
                      <a:pPr algn="l">
                        <a:spcAft>
                          <a:spcPts val="0"/>
                        </a:spcAft>
                      </a:pPr>
                      <a:r>
                        <a:rPr lang="hr-HR" sz="1300" dirty="0" smtClean="0">
                          <a:solidFill>
                            <a:schemeClr val="tx1"/>
                          </a:solidFill>
                          <a:latin typeface="Arial" pitchFamily="34" charset="0"/>
                          <a:ea typeface="Times New Roman"/>
                          <a:cs typeface="Arial" pitchFamily="34" charset="0"/>
                        </a:rPr>
                        <a:t>Life </a:t>
                      </a:r>
                      <a:r>
                        <a:rPr lang="hr-HR" sz="1300" dirty="0" err="1" smtClean="0">
                          <a:solidFill>
                            <a:schemeClr val="tx1"/>
                          </a:solidFill>
                          <a:latin typeface="Arial" pitchFamily="34" charset="0"/>
                          <a:ea typeface="Times New Roman"/>
                          <a:cs typeface="Arial" pitchFamily="34" charset="0"/>
                        </a:rPr>
                        <a:t>stages</a:t>
                      </a:r>
                      <a:endParaRPr lang="hr-HR" sz="1300" dirty="0">
                        <a:solidFill>
                          <a:schemeClr val="tx1"/>
                        </a:solidFill>
                        <a:latin typeface="Arial" pitchFamily="34" charset="0"/>
                        <a:ea typeface="Times New Roman"/>
                        <a:cs typeface="Arial"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BFE"/>
                    </a:solidFill>
                  </a:tcPr>
                </a:tc>
                <a:tc>
                  <a:txBody>
                    <a:bodyPr/>
                    <a:lstStyle/>
                    <a:p>
                      <a:pPr algn="ctr">
                        <a:spcAft>
                          <a:spcPts val="0"/>
                        </a:spcAft>
                      </a:pPr>
                      <a:r>
                        <a:rPr lang="hr-HR" sz="1300">
                          <a:solidFill>
                            <a:schemeClr val="tx1"/>
                          </a:solidFill>
                          <a:latin typeface="Arial" pitchFamily="34" charset="0"/>
                          <a:ea typeface="Times New Roman"/>
                          <a:cs typeface="Arial"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EEBFE"/>
                    </a:solidFill>
                  </a:tcPr>
                </a:tc>
                <a:tc rowSpan="2" gridSpan="2">
                  <a:txBody>
                    <a:bodyPr/>
                    <a:lstStyle/>
                    <a:p>
                      <a:pPr algn="ctr">
                        <a:spcAft>
                          <a:spcPts val="0"/>
                        </a:spcAft>
                      </a:pPr>
                      <a:r>
                        <a:rPr lang="hr-HR" sz="1300" dirty="0" smtClean="0">
                          <a:solidFill>
                            <a:schemeClr val="tx1"/>
                          </a:solidFill>
                          <a:latin typeface="Arial" pitchFamily="34" charset="0"/>
                          <a:ea typeface="Times New Roman"/>
                          <a:cs typeface="Arial" pitchFamily="34" charset="0"/>
                        </a:rPr>
                        <a:t>Stage </a:t>
                      </a:r>
                      <a:r>
                        <a:rPr lang="hr-HR" sz="1300" dirty="0" smtClean="0">
                          <a:solidFill>
                            <a:schemeClr val="tx1"/>
                          </a:solidFill>
                          <a:latin typeface="Arial" pitchFamily="34" charset="0"/>
                          <a:ea typeface="Times New Roman"/>
                          <a:cs typeface="Arial" pitchFamily="34" charset="0"/>
                        </a:rPr>
                        <a:t>durati</a:t>
                      </a:r>
                      <a:r>
                        <a:rPr lang="en-US" sz="1300" dirty="0" smtClean="0">
                          <a:solidFill>
                            <a:schemeClr val="tx1"/>
                          </a:solidFill>
                          <a:latin typeface="Arial" pitchFamily="34" charset="0"/>
                          <a:ea typeface="Times New Roman"/>
                          <a:cs typeface="Arial" pitchFamily="34" charset="0"/>
                        </a:rPr>
                        <a:t>o</a:t>
                      </a:r>
                      <a:r>
                        <a:rPr lang="hr-HR" sz="1300" dirty="0" smtClean="0">
                          <a:solidFill>
                            <a:schemeClr val="tx1"/>
                          </a:solidFill>
                          <a:latin typeface="Arial" pitchFamily="34" charset="0"/>
                          <a:ea typeface="Times New Roman"/>
                          <a:cs typeface="Arial" pitchFamily="34" charset="0"/>
                        </a:rPr>
                        <a:t>n </a:t>
                      </a:r>
                      <a:r>
                        <a:rPr lang="hr-HR" sz="1300" dirty="0" smtClean="0">
                          <a:solidFill>
                            <a:schemeClr val="tx1"/>
                          </a:solidFill>
                          <a:latin typeface="Arial" pitchFamily="34" charset="0"/>
                          <a:ea typeface="Times New Roman"/>
                          <a:cs typeface="Arial" pitchFamily="34" charset="0"/>
                        </a:rPr>
                        <a:t>(yrs)</a:t>
                      </a:r>
                      <a:endParaRPr lang="hr-HR" sz="1300" dirty="0">
                        <a:solidFill>
                          <a:schemeClr val="tx1"/>
                        </a:solidFill>
                        <a:latin typeface="Arial" pitchFamily="34" charset="0"/>
                        <a:ea typeface="Times New Roman"/>
                        <a:cs typeface="Arial"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BFE"/>
                    </a:solidFill>
                  </a:tcPr>
                </a:tc>
                <a:tc rowSpan="2" hMerge="1">
                  <a:txBody>
                    <a:bodyPr/>
                    <a:lstStyle/>
                    <a:p>
                      <a:endParaRPr lang="en-US"/>
                    </a:p>
                  </a:txBody>
                  <a:tcPr/>
                </a:tc>
                <a:tc>
                  <a:txBody>
                    <a:bodyPr/>
                    <a:lstStyle/>
                    <a:p>
                      <a:pPr>
                        <a:spcAft>
                          <a:spcPts val="0"/>
                        </a:spcAft>
                      </a:pPr>
                      <a:r>
                        <a:rPr lang="hr-HR" sz="1300">
                          <a:solidFill>
                            <a:schemeClr val="tx1"/>
                          </a:solidFill>
                          <a:latin typeface="Arial" pitchFamily="34" charset="0"/>
                          <a:ea typeface="Times New Roman"/>
                          <a:cs typeface="Arial"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EEBFE"/>
                    </a:solidFill>
                  </a:tcPr>
                </a:tc>
                <a:tc gridSpan="7">
                  <a:txBody>
                    <a:bodyPr/>
                    <a:lstStyle/>
                    <a:p>
                      <a:pPr algn="ctr">
                        <a:spcAft>
                          <a:spcPts val="0"/>
                        </a:spcAft>
                      </a:pPr>
                      <a:r>
                        <a:rPr lang="hr-HR" sz="1300" dirty="0" smtClean="0">
                          <a:solidFill>
                            <a:schemeClr val="tx1"/>
                          </a:solidFill>
                          <a:latin typeface="Arial" pitchFamily="34" charset="0"/>
                          <a:ea typeface="Times New Roman"/>
                          <a:cs typeface="Arial" pitchFamily="34" charset="0"/>
                        </a:rPr>
                        <a:t>Age (</a:t>
                      </a:r>
                      <a:r>
                        <a:rPr lang="hr-HR" sz="1300" dirty="0" err="1" smtClean="0">
                          <a:solidFill>
                            <a:schemeClr val="tx1"/>
                          </a:solidFill>
                          <a:latin typeface="Arial" pitchFamily="34" charset="0"/>
                          <a:ea typeface="Times New Roman"/>
                          <a:cs typeface="Arial" pitchFamily="34" charset="0"/>
                        </a:rPr>
                        <a:t>yrs</a:t>
                      </a:r>
                      <a:r>
                        <a:rPr lang="hr-HR" sz="1300" dirty="0" smtClean="0">
                          <a:solidFill>
                            <a:schemeClr val="tx1"/>
                          </a:solidFill>
                          <a:latin typeface="Arial" pitchFamily="34" charset="0"/>
                          <a:ea typeface="Times New Roman"/>
                          <a:cs typeface="Arial" pitchFamily="34" charset="0"/>
                        </a:rPr>
                        <a:t>)</a:t>
                      </a:r>
                      <a:endParaRPr lang="hr-HR" sz="1300" dirty="0">
                        <a:solidFill>
                          <a:schemeClr val="tx1"/>
                        </a:solidFill>
                        <a:latin typeface="Arial" pitchFamily="34" charset="0"/>
                        <a:ea typeface="Times New Roman"/>
                        <a:cs typeface="Arial"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CEEB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1450">
                <a:tc vMerge="1">
                  <a:txBody>
                    <a:bodyPr/>
                    <a:lstStyle/>
                    <a:p>
                      <a:endParaRPr lang="en-US"/>
                    </a:p>
                  </a:txBody>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CCL</a:t>
                      </a:r>
                    </a:p>
                  </a:txBody>
                  <a:tcPr marL="68580" marR="68580" marT="0" marB="0" anchor="ctr">
                    <a:lnL>
                      <a:noFill/>
                    </a:lnL>
                    <a:lnR>
                      <a:noFill/>
                    </a:lnR>
                    <a:lnT>
                      <a:noFill/>
                    </a:lnT>
                    <a:lnB>
                      <a:noFill/>
                    </a:lnB>
                    <a:solidFill>
                      <a:srgbClr val="CEEBFE"/>
                    </a:solidFill>
                  </a:tcPr>
                </a:tc>
                <a:tc gridSpan="2" vMerge="1">
                  <a:txBody>
                    <a:bodyPr/>
                    <a:lstStyle/>
                    <a:p>
                      <a:endParaRPr lang="en-US"/>
                    </a:p>
                  </a:txBody>
                  <a:tcPr/>
                </a:tc>
                <a:tc hMerge="1" vMerge="1">
                  <a:txBody>
                    <a:bodyPr/>
                    <a:lstStyle/>
                    <a:p>
                      <a:endParaRPr lang="en-US"/>
                    </a:p>
                  </a:txBody>
                  <a:tcPr/>
                </a:tc>
                <a:tc>
                  <a:txBody>
                    <a:bodyPr/>
                    <a:lstStyle/>
                    <a:p>
                      <a:pPr>
                        <a:spcAft>
                          <a:spcPts val="0"/>
                        </a:spcAft>
                      </a:pPr>
                      <a:r>
                        <a:rPr lang="hr-HR" sz="1300" dirty="0">
                          <a:solidFill>
                            <a:schemeClr val="tx1"/>
                          </a:solidFill>
                          <a:latin typeface="Arial" pitchFamily="34" charset="0"/>
                          <a:ea typeface="Times New Roman"/>
                          <a:cs typeface="Arial" pitchFamily="34" charset="0"/>
                        </a:rPr>
                        <a:t> </a:t>
                      </a:r>
                    </a:p>
                  </a:txBody>
                  <a:tcPr marL="68580" marR="68580" marT="0" marB="0" anchor="ctr">
                    <a:lnL>
                      <a:noFill/>
                    </a:lnL>
                    <a:lnR>
                      <a:noFill/>
                    </a:lnR>
                    <a:lnT>
                      <a:noFill/>
                    </a:lnT>
                    <a:lnB>
                      <a:noFill/>
                    </a:lnB>
                    <a:solidFill>
                      <a:srgbClr val="CEEBFE"/>
                    </a:solidFill>
                  </a:tcPr>
                </a:tc>
                <a:tc gridSpan="3">
                  <a:txBody>
                    <a:bodyPr/>
                    <a:lstStyle/>
                    <a:p>
                      <a:pPr algn="ctr">
                        <a:spcAft>
                          <a:spcPts val="0"/>
                        </a:spcAft>
                      </a:pPr>
                      <a:r>
                        <a:rPr lang="hr-HR" sz="1300" dirty="0" err="1" smtClean="0">
                          <a:solidFill>
                            <a:schemeClr val="tx1"/>
                          </a:solidFill>
                          <a:latin typeface="Arial" pitchFamily="34" charset="0"/>
                          <a:ea typeface="Times New Roman"/>
                          <a:cs typeface="Arial" pitchFamily="34" charset="0"/>
                        </a:rPr>
                        <a:t>Fast</a:t>
                      </a:r>
                      <a:r>
                        <a:rPr lang="hr-HR" sz="1300" dirty="0" smtClean="0">
                          <a:solidFill>
                            <a:schemeClr val="tx1"/>
                          </a:solidFill>
                          <a:latin typeface="Arial" pitchFamily="34" charset="0"/>
                          <a:ea typeface="Times New Roman"/>
                          <a:cs typeface="Arial" pitchFamily="34" charset="0"/>
                        </a:rPr>
                        <a:t> </a:t>
                      </a:r>
                      <a:r>
                        <a:rPr lang="hr-HR" sz="1300" dirty="0" err="1" smtClean="0">
                          <a:solidFill>
                            <a:schemeClr val="tx1"/>
                          </a:solidFill>
                          <a:latin typeface="Arial" pitchFamily="34" charset="0"/>
                          <a:ea typeface="Times New Roman"/>
                          <a:cs typeface="Arial" pitchFamily="34" charset="0"/>
                        </a:rPr>
                        <a:t>growth</a:t>
                      </a:r>
                      <a:endParaRPr lang="hr-HR" sz="1300" dirty="0">
                        <a:solidFill>
                          <a:schemeClr val="tx1"/>
                        </a:solidFill>
                        <a:latin typeface="Arial" pitchFamily="34" charset="0"/>
                        <a:ea typeface="Times New Roman"/>
                        <a:cs typeface="Arial"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EEBFE"/>
                    </a:solidFill>
                  </a:tcPr>
                </a:tc>
                <a:tc hMerge="1">
                  <a:txBody>
                    <a:bodyPr/>
                    <a:lstStyle/>
                    <a:p>
                      <a:endParaRPr lang="en-US"/>
                    </a:p>
                  </a:txBody>
                  <a:tcPr/>
                </a:tc>
                <a:tc hMerge="1">
                  <a:txBody>
                    <a:bodyPr/>
                    <a:lstStyle/>
                    <a:p>
                      <a:endParaRPr lang="en-US"/>
                    </a:p>
                  </a:txBody>
                  <a:tcPr/>
                </a:tc>
                <a:tc>
                  <a:txBody>
                    <a:bodyPr/>
                    <a:lstStyle/>
                    <a:p>
                      <a:endParaRPr lang="hr-HR" sz="1300" dirty="0">
                        <a:solidFill>
                          <a:schemeClr val="tx1"/>
                        </a:solidFill>
                        <a:latin typeface="Arial" pitchFamily="34" charset="0"/>
                        <a:ea typeface="Times New Roman"/>
                        <a:cs typeface="Arial" pitchFamily="34" charset="0"/>
                      </a:endParaRPr>
                    </a:p>
                  </a:txBody>
                  <a:tcPr marL="68580" marR="68580" marT="0" marB="0" anchor="ctr">
                    <a:lnL>
                      <a:noFill/>
                    </a:lnL>
                    <a:lnR>
                      <a:noFill/>
                    </a:lnR>
                    <a:lnT>
                      <a:noFill/>
                    </a:lnT>
                    <a:lnB>
                      <a:noFill/>
                    </a:lnB>
                    <a:solidFill>
                      <a:srgbClr val="CEEBFE"/>
                    </a:solidFill>
                  </a:tcPr>
                </a:tc>
                <a:tc gridSpan="3">
                  <a:txBody>
                    <a:bodyPr/>
                    <a:lstStyle/>
                    <a:p>
                      <a:pPr algn="ctr">
                        <a:spcAft>
                          <a:spcPts val="0"/>
                        </a:spcAft>
                      </a:pPr>
                      <a:r>
                        <a:rPr lang="hr-HR" sz="1300" dirty="0" err="1" smtClean="0">
                          <a:solidFill>
                            <a:schemeClr val="tx1"/>
                          </a:solidFill>
                          <a:latin typeface="Arial" pitchFamily="34" charset="0"/>
                          <a:ea typeface="Times New Roman"/>
                          <a:cs typeface="Arial" pitchFamily="34" charset="0"/>
                        </a:rPr>
                        <a:t>Slow</a:t>
                      </a:r>
                      <a:r>
                        <a:rPr lang="hr-HR" sz="1300" dirty="0" smtClean="0">
                          <a:solidFill>
                            <a:schemeClr val="tx1"/>
                          </a:solidFill>
                          <a:latin typeface="Arial" pitchFamily="34" charset="0"/>
                          <a:ea typeface="Times New Roman"/>
                          <a:cs typeface="Arial" pitchFamily="34" charset="0"/>
                        </a:rPr>
                        <a:t> </a:t>
                      </a:r>
                      <a:r>
                        <a:rPr lang="hr-HR" sz="1300" dirty="0" err="1" smtClean="0">
                          <a:solidFill>
                            <a:schemeClr val="tx1"/>
                          </a:solidFill>
                          <a:latin typeface="Arial" pitchFamily="34" charset="0"/>
                          <a:ea typeface="Times New Roman"/>
                          <a:cs typeface="Arial" pitchFamily="34" charset="0"/>
                        </a:rPr>
                        <a:t>growth</a:t>
                      </a:r>
                      <a:endParaRPr lang="hr-HR" sz="1300" dirty="0">
                        <a:solidFill>
                          <a:schemeClr val="tx1"/>
                        </a:solidFill>
                        <a:latin typeface="Arial" pitchFamily="34" charset="0"/>
                        <a:ea typeface="Times New Roman"/>
                        <a:cs typeface="Arial"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EEBF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19075">
                <a:tc vMerge="1">
                  <a:txBody>
                    <a:bodyPr/>
                    <a:lstStyle/>
                    <a:p>
                      <a:endParaRPr lang="en-US"/>
                    </a:p>
                  </a:txBody>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(cm)</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EEBFE"/>
                    </a:solidFill>
                  </a:tcPr>
                </a:tc>
                <a:tc>
                  <a:txBody>
                    <a:bodyPr/>
                    <a:lstStyle/>
                    <a:p>
                      <a:pPr algn="ctr">
                        <a:spcAft>
                          <a:spcPts val="0"/>
                        </a:spcAft>
                      </a:pPr>
                      <a:r>
                        <a:rPr lang="hr-HR" sz="1300" dirty="0" err="1" smtClean="0">
                          <a:solidFill>
                            <a:schemeClr val="tx1"/>
                          </a:solidFill>
                          <a:latin typeface="Arial" pitchFamily="34" charset="0"/>
                          <a:ea typeface="Times New Roman"/>
                          <a:cs typeface="Arial" pitchFamily="34" charset="0"/>
                        </a:rPr>
                        <a:t>Fast</a:t>
                      </a:r>
                      <a:endParaRPr lang="hr-HR" sz="1300" dirty="0">
                        <a:solidFill>
                          <a:schemeClr val="tx1"/>
                        </a:solidFill>
                        <a:latin typeface="Arial" pitchFamily="34" charset="0"/>
                        <a:ea typeface="Times New Roman"/>
                        <a:cs typeface="Arial"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BFE"/>
                    </a:solidFill>
                  </a:tcPr>
                </a:tc>
                <a:tc>
                  <a:txBody>
                    <a:bodyPr/>
                    <a:lstStyle/>
                    <a:p>
                      <a:pPr algn="ctr">
                        <a:spcAft>
                          <a:spcPts val="0"/>
                        </a:spcAft>
                      </a:pPr>
                      <a:r>
                        <a:rPr lang="hr-HR" sz="1300" dirty="0" err="1" smtClean="0">
                          <a:solidFill>
                            <a:schemeClr val="tx1"/>
                          </a:solidFill>
                          <a:latin typeface="Arial" pitchFamily="34" charset="0"/>
                          <a:ea typeface="Times New Roman"/>
                          <a:cs typeface="Arial" pitchFamily="34" charset="0"/>
                        </a:rPr>
                        <a:t>Slow</a:t>
                      </a:r>
                      <a:endParaRPr lang="hr-HR" sz="1300" dirty="0">
                        <a:solidFill>
                          <a:schemeClr val="tx1"/>
                        </a:solidFill>
                        <a:latin typeface="Arial" pitchFamily="34" charset="0"/>
                        <a:ea typeface="Times New Roman"/>
                        <a:cs typeface="Arial"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BFE"/>
                    </a:solidFill>
                  </a:tcPr>
                </a:tc>
                <a:tc>
                  <a:txBody>
                    <a:bodyPr/>
                    <a:lstStyle/>
                    <a:p>
                      <a:pPr>
                        <a:spcAft>
                          <a:spcPts val="0"/>
                        </a:spcAft>
                      </a:pPr>
                      <a:r>
                        <a:rPr lang="hr-HR" sz="1300" dirty="0">
                          <a:solidFill>
                            <a:schemeClr val="tx1"/>
                          </a:solidFill>
                          <a:latin typeface="Arial" pitchFamily="34" charset="0"/>
                          <a:ea typeface="Times New Roman"/>
                          <a:cs typeface="Arial"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EEBFE"/>
                    </a:solidFill>
                  </a:tcPr>
                </a:tc>
                <a:tc>
                  <a:txBody>
                    <a:bodyPr/>
                    <a:lstStyle/>
                    <a:p>
                      <a:pPr algn="ctr">
                        <a:spcAft>
                          <a:spcPts val="0"/>
                        </a:spcAft>
                      </a:pPr>
                      <a:r>
                        <a:rPr lang="hr-HR" sz="1300" dirty="0" smtClean="0">
                          <a:solidFill>
                            <a:schemeClr val="tx1"/>
                          </a:solidFill>
                          <a:latin typeface="Arial" pitchFamily="34" charset="0"/>
                          <a:ea typeface="Times New Roman"/>
                          <a:cs typeface="Arial" pitchFamily="34" charset="0"/>
                        </a:rPr>
                        <a:t>Min</a:t>
                      </a:r>
                      <a:endParaRPr lang="hr-HR" sz="1300" dirty="0">
                        <a:solidFill>
                          <a:schemeClr val="tx1"/>
                        </a:solidFill>
                        <a:latin typeface="Arial" pitchFamily="34" charset="0"/>
                        <a:ea typeface="Times New Roman"/>
                        <a:cs typeface="Arial"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BFE"/>
                    </a:solidFill>
                  </a:tcPr>
                </a:tc>
                <a:tc>
                  <a:txBody>
                    <a:bodyPr/>
                    <a:lstStyle/>
                    <a:p>
                      <a:pPr algn="ctr">
                        <a:spcAft>
                          <a:spcPts val="0"/>
                        </a:spcAft>
                      </a:pPr>
                      <a:r>
                        <a:rPr lang="hr-HR" sz="1300" dirty="0" err="1" smtClean="0">
                          <a:solidFill>
                            <a:schemeClr val="tx1"/>
                          </a:solidFill>
                          <a:latin typeface="Arial" pitchFamily="34" charset="0"/>
                          <a:ea typeface="Times New Roman"/>
                          <a:cs typeface="Arial" pitchFamily="34" charset="0"/>
                        </a:rPr>
                        <a:t>Max</a:t>
                      </a:r>
                      <a:endParaRPr lang="hr-HR" sz="1300" dirty="0">
                        <a:solidFill>
                          <a:schemeClr val="tx1"/>
                        </a:solidFill>
                        <a:latin typeface="Arial" pitchFamily="34" charset="0"/>
                        <a:ea typeface="Times New Roman"/>
                        <a:cs typeface="Arial"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BFE"/>
                    </a:solidFill>
                  </a:tcPr>
                </a:tc>
                <a:tc>
                  <a:txBody>
                    <a:bodyPr/>
                    <a:lstStyle/>
                    <a:p>
                      <a:pPr algn="ctr">
                        <a:spcAft>
                          <a:spcPts val="0"/>
                        </a:spcAft>
                      </a:pPr>
                      <a:r>
                        <a:rPr lang="hr-HR" sz="1300" dirty="0" err="1" smtClean="0">
                          <a:solidFill>
                            <a:schemeClr val="tx1"/>
                          </a:solidFill>
                          <a:latin typeface="Arial" pitchFamily="34" charset="0"/>
                          <a:ea typeface="Times New Roman"/>
                          <a:cs typeface="Arial" pitchFamily="34" charset="0"/>
                        </a:rPr>
                        <a:t>Mean</a:t>
                      </a:r>
                      <a:endParaRPr lang="hr-HR" sz="1300" dirty="0">
                        <a:solidFill>
                          <a:schemeClr val="tx1"/>
                        </a:solidFill>
                        <a:latin typeface="Arial" pitchFamily="34" charset="0"/>
                        <a:ea typeface="Times New Roman"/>
                        <a:cs typeface="Arial"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BFE"/>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EEBFE"/>
                    </a:solidFill>
                  </a:tcPr>
                </a:tc>
                <a:tc>
                  <a:txBody>
                    <a:bodyPr/>
                    <a:lstStyle/>
                    <a:p>
                      <a:pPr algn="ctr">
                        <a:spcAft>
                          <a:spcPts val="0"/>
                        </a:spcAft>
                      </a:pPr>
                      <a:r>
                        <a:rPr lang="hr-HR" sz="1300" dirty="0" smtClean="0">
                          <a:solidFill>
                            <a:schemeClr val="tx1"/>
                          </a:solidFill>
                          <a:latin typeface="Arial" pitchFamily="34" charset="0"/>
                          <a:ea typeface="Times New Roman"/>
                          <a:cs typeface="Arial" pitchFamily="34" charset="0"/>
                        </a:rPr>
                        <a:t>Min</a:t>
                      </a:r>
                      <a:endParaRPr lang="hr-HR" sz="1300" dirty="0">
                        <a:solidFill>
                          <a:schemeClr val="tx1"/>
                        </a:solidFill>
                        <a:latin typeface="Arial" pitchFamily="34" charset="0"/>
                        <a:ea typeface="Times New Roman"/>
                        <a:cs typeface="Arial"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BFE"/>
                    </a:solidFill>
                  </a:tcPr>
                </a:tc>
                <a:tc>
                  <a:txBody>
                    <a:bodyPr/>
                    <a:lstStyle/>
                    <a:p>
                      <a:pPr algn="ctr">
                        <a:spcAft>
                          <a:spcPts val="0"/>
                        </a:spcAft>
                      </a:pPr>
                      <a:r>
                        <a:rPr lang="hr-HR" sz="1300" dirty="0" err="1" smtClean="0">
                          <a:solidFill>
                            <a:schemeClr val="tx1"/>
                          </a:solidFill>
                          <a:latin typeface="Arial" pitchFamily="34" charset="0"/>
                          <a:ea typeface="Times New Roman"/>
                          <a:cs typeface="Arial" pitchFamily="34" charset="0"/>
                        </a:rPr>
                        <a:t>Max</a:t>
                      </a:r>
                      <a:endParaRPr lang="hr-HR" sz="1300" dirty="0">
                        <a:solidFill>
                          <a:schemeClr val="tx1"/>
                        </a:solidFill>
                        <a:latin typeface="Arial" pitchFamily="34" charset="0"/>
                        <a:ea typeface="Times New Roman"/>
                        <a:cs typeface="Arial"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BFE"/>
                    </a:solidFill>
                  </a:tcPr>
                </a:tc>
                <a:tc>
                  <a:txBody>
                    <a:bodyPr/>
                    <a:lstStyle/>
                    <a:p>
                      <a:pPr algn="ctr">
                        <a:spcAft>
                          <a:spcPts val="0"/>
                        </a:spcAft>
                      </a:pPr>
                      <a:r>
                        <a:rPr lang="hr-HR" sz="1300" dirty="0" err="1" smtClean="0">
                          <a:solidFill>
                            <a:schemeClr val="tx1"/>
                          </a:solidFill>
                          <a:latin typeface="Arial" pitchFamily="34" charset="0"/>
                          <a:ea typeface="Times New Roman"/>
                          <a:cs typeface="Arial" pitchFamily="34" charset="0"/>
                        </a:rPr>
                        <a:t>Mean</a:t>
                      </a:r>
                      <a:endParaRPr lang="hr-HR" sz="1300" dirty="0">
                        <a:solidFill>
                          <a:schemeClr val="tx1"/>
                        </a:solidFill>
                        <a:latin typeface="Arial" pitchFamily="34" charset="0"/>
                        <a:ea typeface="Times New Roman"/>
                        <a:cs typeface="Arial"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EBFE"/>
                    </a:solidFill>
                  </a:tcPr>
                </a:tc>
                <a:extLst>
                  <a:ext uri="{0D108BD9-81ED-4DB2-BD59-A6C34878D82A}">
                    <a16:rowId xmlns:a16="http://schemas.microsoft.com/office/drawing/2014/main" val="10002"/>
                  </a:ext>
                </a:extLst>
              </a:tr>
              <a:tr h="171450">
                <a:tc>
                  <a:txBody>
                    <a:bodyPr/>
                    <a:lstStyle/>
                    <a:p>
                      <a:endParaRPr lang="hr-HR" sz="1300" dirty="0">
                        <a:solidFill>
                          <a:schemeClr val="tx1"/>
                        </a:solidFill>
                        <a:latin typeface="Arial" pitchFamily="34" charset="0"/>
                        <a:ea typeface="Times New Roman"/>
                        <a:cs typeface="Arial"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EBF7FF"/>
                    </a:solidFill>
                  </a:tcPr>
                </a:tc>
                <a:tc>
                  <a:txBody>
                    <a:bodyPr/>
                    <a:lstStyle/>
                    <a:p>
                      <a:endParaRPr lang="hr-HR" sz="1300">
                        <a:solidFill>
                          <a:schemeClr val="tx1"/>
                        </a:solidFill>
                        <a:latin typeface="Arial" pitchFamily="34" charset="0"/>
                        <a:ea typeface="Times New Roman"/>
                        <a:cs typeface="Arial"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EBF7FF"/>
                    </a:solidFill>
                  </a:tcPr>
                </a:tc>
                <a:tc>
                  <a:txBody>
                    <a:bodyPr/>
                    <a:lstStyle/>
                    <a:p>
                      <a:endParaRPr lang="hr-HR" sz="1300">
                        <a:solidFill>
                          <a:schemeClr val="tx1"/>
                        </a:solidFill>
                        <a:latin typeface="Arial" pitchFamily="34" charset="0"/>
                        <a:ea typeface="Times New Roman"/>
                        <a:cs typeface="Arial"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EBF7FF"/>
                    </a:solidFill>
                  </a:tcPr>
                </a:tc>
                <a:tc>
                  <a:txBody>
                    <a:bodyPr/>
                    <a:lstStyle/>
                    <a:p>
                      <a:endParaRPr lang="hr-HR" sz="1300">
                        <a:solidFill>
                          <a:schemeClr val="tx1"/>
                        </a:solidFill>
                        <a:latin typeface="Arial" pitchFamily="34" charset="0"/>
                        <a:ea typeface="Times New Roman"/>
                        <a:cs typeface="Arial"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EBF7FF"/>
                    </a:solidFill>
                  </a:tcPr>
                </a:tc>
                <a:tc>
                  <a:txBody>
                    <a:bodyPr/>
                    <a:lstStyle/>
                    <a:p>
                      <a:endParaRPr lang="hr-HR" sz="1300">
                        <a:solidFill>
                          <a:schemeClr val="tx1"/>
                        </a:solidFill>
                        <a:latin typeface="Arial" pitchFamily="34" charset="0"/>
                        <a:ea typeface="Times New Roman"/>
                        <a:cs typeface="Arial"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EBF7FF"/>
                    </a:solidFill>
                  </a:tcPr>
                </a:tc>
                <a:tc>
                  <a:txBody>
                    <a:bodyPr/>
                    <a:lstStyle/>
                    <a:p>
                      <a:endParaRPr lang="hr-HR" sz="1300">
                        <a:solidFill>
                          <a:schemeClr val="tx1"/>
                        </a:solidFill>
                        <a:latin typeface="Arial" pitchFamily="34" charset="0"/>
                        <a:ea typeface="Times New Roman"/>
                        <a:cs typeface="Arial"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EBF7FF"/>
                    </a:solidFill>
                  </a:tcPr>
                </a:tc>
                <a:tc>
                  <a:txBody>
                    <a:bodyPr/>
                    <a:lstStyle/>
                    <a:p>
                      <a:endParaRPr lang="hr-HR" sz="1300">
                        <a:solidFill>
                          <a:schemeClr val="tx1"/>
                        </a:solidFill>
                        <a:latin typeface="Arial" pitchFamily="34" charset="0"/>
                        <a:ea typeface="Times New Roman"/>
                        <a:cs typeface="Arial"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EBF7FF"/>
                    </a:solidFill>
                  </a:tcPr>
                </a:tc>
                <a:tc>
                  <a:txBody>
                    <a:bodyPr/>
                    <a:lstStyle/>
                    <a:p>
                      <a:endParaRPr lang="hr-HR" sz="1300" dirty="0">
                        <a:solidFill>
                          <a:schemeClr val="tx1"/>
                        </a:solidFill>
                        <a:latin typeface="Arial" pitchFamily="34" charset="0"/>
                        <a:ea typeface="Times New Roman"/>
                        <a:cs typeface="Arial"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EBF7FF"/>
                    </a:solidFill>
                  </a:tcPr>
                </a:tc>
                <a:tc>
                  <a:txBody>
                    <a:bodyPr/>
                    <a:lstStyle/>
                    <a:p>
                      <a:endParaRPr lang="hr-HR" sz="1300" dirty="0">
                        <a:solidFill>
                          <a:schemeClr val="tx1"/>
                        </a:solidFill>
                        <a:latin typeface="Arial" pitchFamily="34" charset="0"/>
                        <a:ea typeface="Times New Roman"/>
                        <a:cs typeface="Arial"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EBF7FF"/>
                    </a:solidFill>
                  </a:tcPr>
                </a:tc>
                <a:tc>
                  <a:txBody>
                    <a:bodyPr/>
                    <a:lstStyle/>
                    <a:p>
                      <a:endParaRPr lang="hr-HR" sz="1300">
                        <a:solidFill>
                          <a:schemeClr val="tx1"/>
                        </a:solidFill>
                        <a:latin typeface="Arial" pitchFamily="34" charset="0"/>
                        <a:ea typeface="Times New Roman"/>
                        <a:cs typeface="Arial"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EBF7FF"/>
                    </a:solidFill>
                  </a:tcPr>
                </a:tc>
                <a:tc>
                  <a:txBody>
                    <a:bodyPr/>
                    <a:lstStyle/>
                    <a:p>
                      <a:endParaRPr lang="hr-HR" sz="1300" dirty="0">
                        <a:solidFill>
                          <a:schemeClr val="tx1"/>
                        </a:solidFill>
                        <a:latin typeface="Arial" pitchFamily="34" charset="0"/>
                        <a:ea typeface="Times New Roman"/>
                        <a:cs typeface="Arial"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EBF7FF"/>
                    </a:solidFill>
                  </a:tcPr>
                </a:tc>
                <a:tc>
                  <a:txBody>
                    <a:bodyPr/>
                    <a:lstStyle/>
                    <a:p>
                      <a:endParaRPr lang="hr-HR" sz="1300">
                        <a:solidFill>
                          <a:schemeClr val="tx1"/>
                        </a:solidFill>
                        <a:latin typeface="Arial" pitchFamily="34" charset="0"/>
                        <a:ea typeface="Times New Roman"/>
                        <a:cs typeface="Arial"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EBF7FF"/>
                    </a:solidFill>
                  </a:tcPr>
                </a:tc>
                <a:extLst>
                  <a:ext uri="{0D108BD9-81ED-4DB2-BD59-A6C34878D82A}">
                    <a16:rowId xmlns:a16="http://schemas.microsoft.com/office/drawing/2014/main" val="10003"/>
                  </a:ext>
                </a:extLst>
              </a:tr>
              <a:tr h="171450">
                <a:tc>
                  <a:txBody>
                    <a:bodyPr/>
                    <a:lstStyle/>
                    <a:p>
                      <a:pPr>
                        <a:spcAft>
                          <a:spcPts val="0"/>
                        </a:spcAft>
                      </a:pPr>
                      <a:r>
                        <a:rPr lang="hr-HR" sz="1300" dirty="0" err="1" smtClean="0">
                          <a:solidFill>
                            <a:schemeClr val="tx1"/>
                          </a:solidFill>
                          <a:latin typeface="Arial" pitchFamily="34" charset="0"/>
                          <a:ea typeface="Times New Roman"/>
                          <a:cs typeface="Arial" pitchFamily="34" charset="0"/>
                        </a:rPr>
                        <a:t>Pelagic</a:t>
                      </a:r>
                      <a:r>
                        <a:rPr lang="hr-HR" sz="1300" dirty="0" smtClean="0">
                          <a:solidFill>
                            <a:schemeClr val="tx1"/>
                          </a:solidFill>
                          <a:latin typeface="Arial" pitchFamily="34" charset="0"/>
                          <a:ea typeface="Times New Roman"/>
                          <a:cs typeface="Arial" pitchFamily="34" charset="0"/>
                        </a:rPr>
                        <a:t> </a:t>
                      </a:r>
                      <a:r>
                        <a:rPr lang="hr-HR" sz="1300" dirty="0" err="1" smtClean="0">
                          <a:solidFill>
                            <a:schemeClr val="tx1"/>
                          </a:solidFill>
                          <a:latin typeface="Arial" pitchFamily="34" charset="0"/>
                          <a:ea typeface="Times New Roman"/>
                          <a:cs typeface="Arial" pitchFamily="34" charset="0"/>
                        </a:rPr>
                        <a:t>juv</a:t>
                      </a:r>
                      <a:r>
                        <a:rPr lang="hr-HR" sz="1300" dirty="0" smtClean="0">
                          <a:solidFill>
                            <a:schemeClr val="tx1"/>
                          </a:solidFill>
                          <a:latin typeface="Arial" pitchFamily="34" charset="0"/>
                          <a:ea typeface="Times New Roman"/>
                          <a:cs typeface="Arial" pitchFamily="34" charset="0"/>
                        </a:rPr>
                        <a:t>.</a:t>
                      </a:r>
                      <a:endParaRPr lang="hr-HR" sz="1300" dirty="0">
                        <a:solidFill>
                          <a:schemeClr val="tx1"/>
                        </a:solidFill>
                        <a:latin typeface="Arial" pitchFamily="34" charset="0"/>
                        <a:ea typeface="Times New Roman"/>
                        <a:cs typeface="Arial" pitchFamily="34" charset="0"/>
                      </a:endParaRP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 &lt; 30</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a:solidFill>
                            <a:schemeClr val="tx1"/>
                          </a:solidFill>
                          <a:latin typeface="Arial" pitchFamily="34" charset="0"/>
                          <a:ea typeface="Times New Roman"/>
                          <a:cs typeface="Arial" pitchFamily="34" charset="0"/>
                        </a:rPr>
                        <a:t>4</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a:solidFill>
                            <a:schemeClr val="tx1"/>
                          </a:solidFill>
                          <a:latin typeface="Arial" pitchFamily="34" charset="0"/>
                          <a:ea typeface="Times New Roman"/>
                          <a:cs typeface="Arial" pitchFamily="34" charset="0"/>
                        </a:rPr>
                        <a:t>6</a:t>
                      </a:r>
                    </a:p>
                  </a:txBody>
                  <a:tcPr marL="68580" marR="68580" marT="0" marB="0" anchor="b">
                    <a:lnL>
                      <a:noFill/>
                    </a:lnL>
                    <a:lnR>
                      <a:noFill/>
                    </a:lnR>
                    <a:lnT>
                      <a:noFill/>
                    </a:lnT>
                    <a:lnB>
                      <a:noFill/>
                    </a:lnB>
                    <a:solidFill>
                      <a:srgbClr val="EBF7FF"/>
                    </a:solidFill>
                  </a:tcPr>
                </a:tc>
                <a:tc>
                  <a:txBody>
                    <a:bodyPr/>
                    <a:lstStyle/>
                    <a:p>
                      <a:endParaRPr lang="hr-HR" sz="1300">
                        <a:solidFill>
                          <a:schemeClr val="tx1"/>
                        </a:solidFill>
                        <a:latin typeface="Arial" pitchFamily="34" charset="0"/>
                        <a:ea typeface="Times New Roman"/>
                        <a:cs typeface="Arial" pitchFamily="34" charset="0"/>
                      </a:endParaRP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a:solidFill>
                            <a:schemeClr val="tx1"/>
                          </a:solidFill>
                          <a:latin typeface="Arial" pitchFamily="34" charset="0"/>
                          <a:ea typeface="Times New Roman"/>
                          <a:cs typeface="Arial" pitchFamily="34" charset="0"/>
                        </a:rPr>
                        <a:t>0</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a:solidFill>
                            <a:schemeClr val="tx1"/>
                          </a:solidFill>
                          <a:latin typeface="Arial" pitchFamily="34" charset="0"/>
                          <a:ea typeface="Times New Roman"/>
                          <a:cs typeface="Arial" pitchFamily="34" charset="0"/>
                        </a:rPr>
                        <a:t>3</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a:solidFill>
                            <a:schemeClr val="tx1"/>
                          </a:solidFill>
                          <a:latin typeface="Arial" pitchFamily="34" charset="0"/>
                          <a:ea typeface="Times New Roman"/>
                          <a:cs typeface="Arial" pitchFamily="34" charset="0"/>
                        </a:rPr>
                        <a:t>1.8</a:t>
                      </a:r>
                    </a:p>
                  </a:txBody>
                  <a:tcPr marL="68580" marR="68580" marT="0" marB="0" anchor="b">
                    <a:lnL>
                      <a:noFill/>
                    </a:lnL>
                    <a:lnR>
                      <a:noFill/>
                    </a:lnR>
                    <a:lnT>
                      <a:noFill/>
                    </a:lnT>
                    <a:lnB>
                      <a:noFill/>
                    </a:lnB>
                    <a:solidFill>
                      <a:srgbClr val="EBF7FF"/>
                    </a:solidFill>
                  </a:tcPr>
                </a:tc>
                <a:tc>
                  <a:txBody>
                    <a:bodyPr/>
                    <a:lstStyle/>
                    <a:p>
                      <a:endParaRPr lang="hr-HR" sz="1300">
                        <a:solidFill>
                          <a:schemeClr val="tx1"/>
                        </a:solidFill>
                        <a:latin typeface="Arial" pitchFamily="34" charset="0"/>
                        <a:ea typeface="Times New Roman"/>
                        <a:cs typeface="Arial" pitchFamily="34" charset="0"/>
                      </a:endParaRP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a:solidFill>
                            <a:schemeClr val="tx1"/>
                          </a:solidFill>
                          <a:latin typeface="Arial" pitchFamily="34" charset="0"/>
                          <a:ea typeface="Times New Roman"/>
                          <a:cs typeface="Arial" pitchFamily="34" charset="0"/>
                        </a:rPr>
                        <a:t>0</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5</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a:solidFill>
                            <a:schemeClr val="tx1"/>
                          </a:solidFill>
                          <a:latin typeface="Arial" pitchFamily="34" charset="0"/>
                          <a:ea typeface="Times New Roman"/>
                          <a:cs typeface="Arial" pitchFamily="34" charset="0"/>
                        </a:rPr>
                        <a:t>2.4</a:t>
                      </a:r>
                    </a:p>
                  </a:txBody>
                  <a:tcPr marL="68580" marR="68580" marT="0" marB="0" anchor="b">
                    <a:lnL>
                      <a:noFill/>
                    </a:lnL>
                    <a:lnR>
                      <a:noFill/>
                    </a:lnR>
                    <a:lnT>
                      <a:noFill/>
                    </a:lnT>
                    <a:lnB>
                      <a:noFill/>
                    </a:lnB>
                    <a:solidFill>
                      <a:srgbClr val="EBF7FF"/>
                    </a:solidFill>
                  </a:tcPr>
                </a:tc>
                <a:extLst>
                  <a:ext uri="{0D108BD9-81ED-4DB2-BD59-A6C34878D82A}">
                    <a16:rowId xmlns:a16="http://schemas.microsoft.com/office/drawing/2014/main" val="10004"/>
                  </a:ext>
                </a:extLst>
              </a:tr>
              <a:tr h="171450">
                <a:tc>
                  <a:txBody>
                    <a:bodyPr/>
                    <a:lstStyle/>
                    <a:p>
                      <a:pPr>
                        <a:spcAft>
                          <a:spcPts val="0"/>
                        </a:spcAft>
                      </a:pPr>
                      <a:r>
                        <a:rPr lang="hr-HR" sz="1300" dirty="0" smtClean="0">
                          <a:solidFill>
                            <a:schemeClr val="tx1"/>
                          </a:solidFill>
                          <a:latin typeface="Arial" pitchFamily="34" charset="0"/>
                          <a:ea typeface="Times New Roman"/>
                          <a:cs typeface="Arial" pitchFamily="34" charset="0"/>
                        </a:rPr>
                        <a:t>Post-</a:t>
                      </a:r>
                      <a:r>
                        <a:rPr lang="hr-HR" sz="1300" dirty="0" err="1" smtClean="0">
                          <a:solidFill>
                            <a:schemeClr val="tx1"/>
                          </a:solidFill>
                          <a:latin typeface="Arial" pitchFamily="34" charset="0"/>
                          <a:ea typeface="Times New Roman"/>
                          <a:cs typeface="Arial" pitchFamily="34" charset="0"/>
                        </a:rPr>
                        <a:t>pelagic</a:t>
                      </a:r>
                      <a:r>
                        <a:rPr lang="hr-HR" sz="1300" dirty="0" smtClean="0">
                          <a:solidFill>
                            <a:schemeClr val="tx1"/>
                          </a:solidFill>
                          <a:latin typeface="Arial" pitchFamily="34" charset="0"/>
                          <a:ea typeface="Times New Roman"/>
                          <a:cs typeface="Arial" pitchFamily="34" charset="0"/>
                        </a:rPr>
                        <a:t> </a:t>
                      </a:r>
                      <a:r>
                        <a:rPr lang="hr-HR" sz="1300" dirty="0" err="1" smtClean="0">
                          <a:solidFill>
                            <a:schemeClr val="tx1"/>
                          </a:solidFill>
                          <a:latin typeface="Arial" pitchFamily="34" charset="0"/>
                          <a:ea typeface="Times New Roman"/>
                          <a:cs typeface="Arial" pitchFamily="34" charset="0"/>
                        </a:rPr>
                        <a:t>juv</a:t>
                      </a:r>
                      <a:r>
                        <a:rPr lang="hr-HR" sz="1300" dirty="0" smtClean="0">
                          <a:solidFill>
                            <a:schemeClr val="tx1"/>
                          </a:solidFill>
                          <a:latin typeface="Arial" pitchFamily="34" charset="0"/>
                          <a:ea typeface="Times New Roman"/>
                          <a:cs typeface="Arial" pitchFamily="34" charset="0"/>
                        </a:rPr>
                        <a:t>.</a:t>
                      </a:r>
                      <a:endParaRPr lang="hr-HR" sz="1300" dirty="0">
                        <a:solidFill>
                          <a:schemeClr val="tx1"/>
                        </a:solidFill>
                        <a:latin typeface="Arial" pitchFamily="34" charset="0"/>
                        <a:ea typeface="Times New Roman"/>
                        <a:cs typeface="Arial" pitchFamily="34" charset="0"/>
                      </a:endParaRP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30 - 50</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4</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6</a:t>
                      </a:r>
                    </a:p>
                  </a:txBody>
                  <a:tcPr marL="68580" marR="68580" marT="0" marB="0" anchor="b">
                    <a:lnL>
                      <a:noFill/>
                    </a:lnL>
                    <a:lnR>
                      <a:noFill/>
                    </a:lnR>
                    <a:lnT>
                      <a:noFill/>
                    </a:lnT>
                    <a:lnB>
                      <a:noFill/>
                    </a:lnB>
                    <a:solidFill>
                      <a:srgbClr val="EBF7FF"/>
                    </a:solidFill>
                  </a:tcPr>
                </a:tc>
                <a:tc>
                  <a:txBody>
                    <a:bodyPr/>
                    <a:lstStyle/>
                    <a:p>
                      <a:endParaRPr lang="hr-HR" sz="1300">
                        <a:solidFill>
                          <a:schemeClr val="tx1"/>
                        </a:solidFill>
                        <a:latin typeface="Arial" pitchFamily="34" charset="0"/>
                        <a:ea typeface="Times New Roman"/>
                        <a:cs typeface="Arial" pitchFamily="34" charset="0"/>
                      </a:endParaRP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a:solidFill>
                            <a:schemeClr val="tx1"/>
                          </a:solidFill>
                          <a:latin typeface="Arial" pitchFamily="34" charset="0"/>
                          <a:ea typeface="Times New Roman"/>
                          <a:cs typeface="Arial" pitchFamily="34" charset="0"/>
                        </a:rPr>
                        <a:t>4</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a:solidFill>
                            <a:schemeClr val="tx1"/>
                          </a:solidFill>
                          <a:latin typeface="Arial" pitchFamily="34" charset="0"/>
                          <a:ea typeface="Times New Roman"/>
                          <a:cs typeface="Arial" pitchFamily="34" charset="0"/>
                        </a:rPr>
                        <a:t>7</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5.2</a:t>
                      </a:r>
                    </a:p>
                  </a:txBody>
                  <a:tcPr marL="68580" marR="68580" marT="0" marB="0" anchor="b">
                    <a:lnL>
                      <a:noFill/>
                    </a:lnL>
                    <a:lnR>
                      <a:noFill/>
                    </a:lnR>
                    <a:lnT>
                      <a:noFill/>
                    </a:lnT>
                    <a:lnB>
                      <a:noFill/>
                    </a:lnB>
                    <a:solidFill>
                      <a:srgbClr val="EBF7FF"/>
                    </a:solidFill>
                  </a:tcPr>
                </a:tc>
                <a:tc>
                  <a:txBody>
                    <a:bodyPr/>
                    <a:lstStyle/>
                    <a:p>
                      <a:endParaRPr lang="hr-HR" sz="1300">
                        <a:solidFill>
                          <a:schemeClr val="tx1"/>
                        </a:solidFill>
                        <a:latin typeface="Arial" pitchFamily="34" charset="0"/>
                        <a:ea typeface="Times New Roman"/>
                        <a:cs typeface="Arial" pitchFamily="34" charset="0"/>
                      </a:endParaRP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a:solidFill>
                            <a:schemeClr val="tx1"/>
                          </a:solidFill>
                          <a:latin typeface="Arial" pitchFamily="34" charset="0"/>
                          <a:ea typeface="Times New Roman"/>
                          <a:cs typeface="Arial" pitchFamily="34" charset="0"/>
                        </a:rPr>
                        <a:t>6</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11</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8.0</a:t>
                      </a:r>
                    </a:p>
                  </a:txBody>
                  <a:tcPr marL="68580" marR="68580" marT="0" marB="0" anchor="b">
                    <a:lnL>
                      <a:noFill/>
                    </a:lnL>
                    <a:lnR>
                      <a:noFill/>
                    </a:lnR>
                    <a:lnT>
                      <a:noFill/>
                    </a:lnT>
                    <a:lnB>
                      <a:noFill/>
                    </a:lnB>
                    <a:solidFill>
                      <a:srgbClr val="EBF7FF"/>
                    </a:solidFill>
                  </a:tcPr>
                </a:tc>
                <a:extLst>
                  <a:ext uri="{0D108BD9-81ED-4DB2-BD59-A6C34878D82A}">
                    <a16:rowId xmlns:a16="http://schemas.microsoft.com/office/drawing/2014/main" val="10005"/>
                  </a:ext>
                </a:extLst>
              </a:tr>
              <a:tr h="171450">
                <a:tc>
                  <a:txBody>
                    <a:bodyPr/>
                    <a:lstStyle/>
                    <a:p>
                      <a:pPr>
                        <a:spcAft>
                          <a:spcPts val="0"/>
                        </a:spcAft>
                      </a:pPr>
                      <a:r>
                        <a:rPr lang="hr-HR" sz="1300" dirty="0" err="1" smtClean="0">
                          <a:solidFill>
                            <a:schemeClr val="tx1"/>
                          </a:solidFill>
                          <a:latin typeface="Arial" pitchFamily="34" charset="0"/>
                          <a:ea typeface="Times New Roman"/>
                          <a:cs typeface="Arial" pitchFamily="34" charset="0"/>
                        </a:rPr>
                        <a:t>Neritic</a:t>
                      </a:r>
                      <a:r>
                        <a:rPr lang="hr-HR" sz="1300" dirty="0" smtClean="0">
                          <a:solidFill>
                            <a:schemeClr val="tx1"/>
                          </a:solidFill>
                          <a:latin typeface="Arial" pitchFamily="34" charset="0"/>
                          <a:ea typeface="Times New Roman"/>
                          <a:cs typeface="Arial" pitchFamily="34" charset="0"/>
                        </a:rPr>
                        <a:t> </a:t>
                      </a:r>
                      <a:r>
                        <a:rPr lang="hr-HR" sz="1300" dirty="0" err="1" smtClean="0">
                          <a:solidFill>
                            <a:schemeClr val="tx1"/>
                          </a:solidFill>
                          <a:latin typeface="Arial" pitchFamily="34" charset="0"/>
                          <a:ea typeface="Times New Roman"/>
                          <a:cs typeface="Arial" pitchFamily="34" charset="0"/>
                        </a:rPr>
                        <a:t>juv</a:t>
                      </a:r>
                      <a:r>
                        <a:rPr lang="hr-HR" sz="1300" dirty="0" smtClean="0">
                          <a:solidFill>
                            <a:schemeClr val="tx1"/>
                          </a:solidFill>
                          <a:latin typeface="Arial" pitchFamily="34" charset="0"/>
                          <a:ea typeface="Times New Roman"/>
                          <a:cs typeface="Arial" pitchFamily="34" charset="0"/>
                        </a:rPr>
                        <a:t>.</a:t>
                      </a:r>
                      <a:endParaRPr lang="hr-HR" sz="1300" dirty="0">
                        <a:solidFill>
                          <a:schemeClr val="tx1"/>
                        </a:solidFill>
                        <a:latin typeface="Arial" pitchFamily="34" charset="0"/>
                        <a:ea typeface="Times New Roman"/>
                        <a:cs typeface="Arial" pitchFamily="34" charset="0"/>
                      </a:endParaRP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50 - 70</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6</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10</a:t>
                      </a:r>
                    </a:p>
                  </a:txBody>
                  <a:tcPr marL="68580" marR="68580" marT="0" marB="0" anchor="b">
                    <a:lnL>
                      <a:noFill/>
                    </a:lnL>
                    <a:lnR>
                      <a:noFill/>
                    </a:lnR>
                    <a:lnT>
                      <a:noFill/>
                    </a:lnT>
                    <a:lnB>
                      <a:noFill/>
                    </a:lnB>
                    <a:solidFill>
                      <a:srgbClr val="EBF7FF"/>
                    </a:solidFill>
                  </a:tcPr>
                </a:tc>
                <a:tc>
                  <a:txBody>
                    <a:bodyPr/>
                    <a:lstStyle/>
                    <a:p>
                      <a:endParaRPr lang="hr-HR" sz="1300" dirty="0">
                        <a:solidFill>
                          <a:schemeClr val="tx1"/>
                        </a:solidFill>
                        <a:latin typeface="Arial" pitchFamily="34" charset="0"/>
                        <a:ea typeface="Times New Roman"/>
                        <a:cs typeface="Arial" pitchFamily="34" charset="0"/>
                      </a:endParaRP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8</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13</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a:solidFill>
                            <a:schemeClr val="tx1"/>
                          </a:solidFill>
                          <a:latin typeface="Arial" pitchFamily="34" charset="0"/>
                          <a:ea typeface="Times New Roman"/>
                          <a:cs typeface="Arial" pitchFamily="34" charset="0"/>
                        </a:rPr>
                        <a:t>10.0</a:t>
                      </a:r>
                    </a:p>
                  </a:txBody>
                  <a:tcPr marL="68580" marR="68580" marT="0" marB="0" anchor="b">
                    <a:lnL>
                      <a:noFill/>
                    </a:lnL>
                    <a:lnR>
                      <a:noFill/>
                    </a:lnR>
                    <a:lnT>
                      <a:noFill/>
                    </a:lnT>
                    <a:lnB>
                      <a:noFill/>
                    </a:lnB>
                    <a:solidFill>
                      <a:srgbClr val="EBF7FF"/>
                    </a:solidFill>
                  </a:tcPr>
                </a:tc>
                <a:tc>
                  <a:txBody>
                    <a:bodyPr/>
                    <a:lstStyle/>
                    <a:p>
                      <a:endParaRPr lang="hr-HR" sz="1300">
                        <a:solidFill>
                          <a:schemeClr val="tx1"/>
                        </a:solidFill>
                        <a:latin typeface="Arial" pitchFamily="34" charset="0"/>
                        <a:ea typeface="Times New Roman"/>
                        <a:cs typeface="Arial" pitchFamily="34" charset="0"/>
                      </a:endParaRP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a:solidFill>
                            <a:schemeClr val="tx1"/>
                          </a:solidFill>
                          <a:latin typeface="Arial" pitchFamily="34" charset="0"/>
                          <a:ea typeface="Times New Roman"/>
                          <a:cs typeface="Arial" pitchFamily="34" charset="0"/>
                        </a:rPr>
                        <a:t>12</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a:solidFill>
                            <a:schemeClr val="tx1"/>
                          </a:solidFill>
                          <a:latin typeface="Arial" pitchFamily="34" charset="0"/>
                          <a:ea typeface="Times New Roman"/>
                          <a:cs typeface="Arial" pitchFamily="34" charset="0"/>
                        </a:rPr>
                        <a:t>21</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15.6</a:t>
                      </a:r>
                    </a:p>
                  </a:txBody>
                  <a:tcPr marL="68580" marR="68580" marT="0" marB="0" anchor="b">
                    <a:lnL>
                      <a:noFill/>
                    </a:lnL>
                    <a:lnR>
                      <a:noFill/>
                    </a:lnR>
                    <a:lnT>
                      <a:noFill/>
                    </a:lnT>
                    <a:lnB>
                      <a:noFill/>
                    </a:lnB>
                    <a:solidFill>
                      <a:srgbClr val="EBF7FF"/>
                    </a:solidFill>
                  </a:tcPr>
                </a:tc>
                <a:extLst>
                  <a:ext uri="{0D108BD9-81ED-4DB2-BD59-A6C34878D82A}">
                    <a16:rowId xmlns:a16="http://schemas.microsoft.com/office/drawing/2014/main" val="10006"/>
                  </a:ext>
                </a:extLst>
              </a:tr>
              <a:tr h="174319">
                <a:tc>
                  <a:txBody>
                    <a:bodyPr/>
                    <a:lstStyle/>
                    <a:p>
                      <a:pPr>
                        <a:spcAft>
                          <a:spcPts val="0"/>
                        </a:spcAft>
                      </a:pPr>
                      <a:r>
                        <a:rPr lang="hr-HR" sz="1300" dirty="0" err="1" smtClean="0">
                          <a:solidFill>
                            <a:schemeClr val="tx1"/>
                          </a:solidFill>
                          <a:latin typeface="Arial" pitchFamily="34" charset="0"/>
                          <a:ea typeface="Times New Roman"/>
                          <a:cs typeface="Arial" pitchFamily="34" charset="0"/>
                        </a:rPr>
                        <a:t>Adults</a:t>
                      </a:r>
                      <a:endParaRPr lang="hr-HR" sz="1300" dirty="0">
                        <a:solidFill>
                          <a:schemeClr val="tx1"/>
                        </a:solidFill>
                        <a:latin typeface="Arial" pitchFamily="34" charset="0"/>
                        <a:ea typeface="Times New Roman"/>
                        <a:cs typeface="Arial" pitchFamily="34" charset="0"/>
                      </a:endParaRP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&gt; 70 </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48</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a:solidFill>
                            <a:schemeClr val="tx1"/>
                          </a:solidFill>
                          <a:latin typeface="Arial" pitchFamily="34" charset="0"/>
                          <a:ea typeface="Times New Roman"/>
                          <a:cs typeface="Arial" pitchFamily="34" charset="0"/>
                        </a:rPr>
                        <a:t>40</a:t>
                      </a:r>
                    </a:p>
                  </a:txBody>
                  <a:tcPr marL="68580" marR="68580" marT="0" marB="0" anchor="b">
                    <a:lnL>
                      <a:noFill/>
                    </a:lnL>
                    <a:lnR>
                      <a:noFill/>
                    </a:lnR>
                    <a:lnT>
                      <a:noFill/>
                    </a:lnT>
                    <a:lnB>
                      <a:noFill/>
                    </a:lnB>
                    <a:solidFill>
                      <a:srgbClr val="EBF7FF"/>
                    </a:solidFill>
                  </a:tcPr>
                </a:tc>
                <a:tc>
                  <a:txBody>
                    <a:bodyPr/>
                    <a:lstStyle/>
                    <a:p>
                      <a:pPr>
                        <a:spcAft>
                          <a:spcPts val="0"/>
                        </a:spcAft>
                      </a:pPr>
                      <a:r>
                        <a:rPr lang="hr-HR" sz="1300">
                          <a:solidFill>
                            <a:schemeClr val="tx1"/>
                          </a:solidFill>
                          <a:latin typeface="Arial" pitchFamily="34" charset="0"/>
                          <a:ea typeface="Times New Roman"/>
                          <a:cs typeface="Arial" pitchFamily="34" charset="0"/>
                        </a:rPr>
                        <a:t> </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14</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 </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 </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 </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22</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 </a:t>
                      </a:r>
                    </a:p>
                  </a:txBody>
                  <a:tcPr marL="68580" marR="68580" marT="0" marB="0" anchor="b">
                    <a:lnL>
                      <a:noFill/>
                    </a:lnL>
                    <a:lnR>
                      <a:noFill/>
                    </a:lnR>
                    <a:lnT>
                      <a:noFill/>
                    </a:lnT>
                    <a:lnB>
                      <a:noFill/>
                    </a:lnB>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 </a:t>
                      </a:r>
                    </a:p>
                  </a:txBody>
                  <a:tcPr marL="68580" marR="68580" marT="0" marB="0" anchor="b">
                    <a:lnL>
                      <a:noFill/>
                    </a:lnL>
                    <a:lnR>
                      <a:noFill/>
                    </a:lnR>
                    <a:lnT>
                      <a:noFill/>
                    </a:lnT>
                    <a:lnB>
                      <a:noFill/>
                    </a:lnB>
                    <a:solidFill>
                      <a:srgbClr val="EBF7FF"/>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fld id="{3838F80C-5FC2-4846-9ADB-39107FF86D14}" type="slidenum">
              <a:rPr lang="en-US" smtClean="0"/>
              <a:t>32</a:t>
            </a:fld>
            <a:endParaRPr lang="en-US"/>
          </a:p>
        </p:txBody>
      </p:sp>
    </p:spTree>
    <p:extLst>
      <p:ext uri="{BB962C8B-B14F-4D97-AF65-F5344CB8AC3E}">
        <p14:creationId xmlns:p14="http://schemas.microsoft.com/office/powerpoint/2010/main" val="363003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8"/>
                                        </p:tgtEl>
                                        <p:attrNameLst>
                                          <p:attrName>style.visibility</p:attrName>
                                        </p:attrNameLst>
                                      </p:cBhvr>
                                      <p:to>
                                        <p:strVal val="visible"/>
                                      </p:to>
                                    </p:set>
                                    <p:animEffect transition="in" filter="wipe(left)">
                                      <p:cBhvr>
                                        <p:cTn id="7" dur="500"/>
                                        <p:tgtEl>
                                          <p:spTgt spid="69638"/>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929313"/>
            <a:ext cx="9144000" cy="928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4"/>
          <p:cNvGrpSpPr>
            <a:grpSpLocks/>
          </p:cNvGrpSpPr>
          <p:nvPr/>
        </p:nvGrpSpPr>
        <p:grpSpPr bwMode="auto">
          <a:xfrm>
            <a:off x="0" y="785813"/>
            <a:ext cx="331788" cy="857250"/>
            <a:chOff x="785786" y="785794"/>
            <a:chExt cx="331471" cy="928694"/>
          </a:xfrm>
        </p:grpSpPr>
        <p:sp>
          <p:nvSpPr>
            <p:cNvPr id="9" name="Rectangle 8"/>
            <p:cNvSpPr/>
            <p:nvPr/>
          </p:nvSpPr>
          <p:spPr>
            <a:xfrm flipH="1">
              <a:off x="785786" y="785794"/>
              <a:ext cx="214108"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0" name="Rectangle 9"/>
            <p:cNvSpPr/>
            <p:nvPr/>
          </p:nvSpPr>
          <p:spPr>
            <a:xfrm>
              <a:off x="1071263" y="785794"/>
              <a:ext cx="45994"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grpSp>
      <p:sp>
        <p:nvSpPr>
          <p:cNvPr id="15" name="Text Box 42"/>
          <p:cNvSpPr txBox="1">
            <a:spLocks noChangeArrowheads="1"/>
          </p:cNvSpPr>
          <p:nvPr/>
        </p:nvSpPr>
        <p:spPr bwMode="auto">
          <a:xfrm>
            <a:off x="428625" y="1857375"/>
            <a:ext cx="3671888" cy="830263"/>
          </a:xfrm>
          <a:prstGeom prst="rect">
            <a:avLst/>
          </a:prstGeom>
          <a:noFill/>
          <a:ln w="9525" algn="ctr">
            <a:noFill/>
            <a:miter lim="800000"/>
            <a:headEnd/>
            <a:tailEnd/>
          </a:ln>
        </p:spPr>
        <p:txBody>
          <a:bodyPr>
            <a:spAutoFit/>
          </a:bodyPr>
          <a:lstStyle/>
          <a:p>
            <a:r>
              <a:rPr lang="hr-HR" sz="1600" b="1">
                <a:latin typeface="Lucida Sans" pitchFamily="34" charset="0"/>
              </a:rPr>
              <a:t>Reproduction</a:t>
            </a:r>
            <a:endParaRPr lang="hr-HR" sz="1600">
              <a:latin typeface="Lucida Sans" pitchFamily="34" charset="0"/>
            </a:endParaRPr>
          </a:p>
          <a:p>
            <a:r>
              <a:rPr lang="hr-HR" sz="1600">
                <a:latin typeface="Lucida Sans" pitchFamily="34" charset="0"/>
              </a:rPr>
              <a:t>   </a:t>
            </a:r>
            <a:r>
              <a:rPr lang="en-US" sz="1200">
                <a:solidFill>
                  <a:srgbClr val="EA5C1C"/>
                </a:solidFill>
                <a:latin typeface="Lucida Sans" pitchFamily="34" charset="0"/>
                <a:sym typeface="Symbol" pitchFamily="18" charset="2"/>
              </a:rPr>
              <a:t>▪</a:t>
            </a:r>
            <a:r>
              <a:rPr lang="hr-HR" sz="1600">
                <a:latin typeface="Lucida Sans" pitchFamily="34" charset="0"/>
              </a:rPr>
              <a:t> Low reproduction</a:t>
            </a:r>
          </a:p>
          <a:p>
            <a:r>
              <a:rPr lang="hr-HR" sz="1600">
                <a:latin typeface="Lucida Sans" pitchFamily="34" charset="0"/>
              </a:rPr>
              <a:t>   </a:t>
            </a:r>
            <a:r>
              <a:rPr lang="en-US" sz="1200">
                <a:solidFill>
                  <a:srgbClr val="EA5C1C"/>
                </a:solidFill>
                <a:latin typeface="Lucida Sans" pitchFamily="34" charset="0"/>
                <a:sym typeface="Symbol" pitchFamily="18" charset="2"/>
              </a:rPr>
              <a:t>▪</a:t>
            </a:r>
            <a:r>
              <a:rPr lang="hr-HR" sz="1600">
                <a:solidFill>
                  <a:srgbClr val="EA5C1C"/>
                </a:solidFill>
                <a:latin typeface="Lucida Sans" pitchFamily="34" charset="0"/>
                <a:sym typeface="Symbol" pitchFamily="18" charset="2"/>
              </a:rPr>
              <a:t> </a:t>
            </a:r>
            <a:r>
              <a:rPr lang="hr-HR" sz="1600">
                <a:latin typeface="Lucida Sans" pitchFamily="34" charset="0"/>
              </a:rPr>
              <a:t>High reproduction </a:t>
            </a:r>
          </a:p>
        </p:txBody>
      </p:sp>
      <p:graphicFrame>
        <p:nvGraphicFramePr>
          <p:cNvPr id="16" name="Group 8"/>
          <p:cNvGraphicFramePr>
            <a:graphicFrameLocks noGrp="1"/>
          </p:cNvGraphicFramePr>
          <p:nvPr/>
        </p:nvGraphicFramePr>
        <p:xfrm>
          <a:off x="3429000" y="1857375"/>
          <a:ext cx="5143535" cy="1127760"/>
        </p:xfrm>
        <a:graphic>
          <a:graphicData uri="http://schemas.openxmlformats.org/drawingml/2006/table">
            <a:tbl>
              <a:tblPr/>
              <a:tblGrid>
                <a:gridCol w="661030">
                  <a:extLst>
                    <a:ext uri="{9D8B030D-6E8A-4147-A177-3AD203B41FA5}">
                      <a16:colId xmlns:a16="http://schemas.microsoft.com/office/drawing/2014/main" val="20000"/>
                    </a:ext>
                  </a:extLst>
                </a:gridCol>
                <a:gridCol w="897785">
                  <a:extLst>
                    <a:ext uri="{9D8B030D-6E8A-4147-A177-3AD203B41FA5}">
                      <a16:colId xmlns:a16="http://schemas.microsoft.com/office/drawing/2014/main" val="20001"/>
                    </a:ext>
                  </a:extLst>
                </a:gridCol>
                <a:gridCol w="727200">
                  <a:extLst>
                    <a:ext uri="{9D8B030D-6E8A-4147-A177-3AD203B41FA5}">
                      <a16:colId xmlns:a16="http://schemas.microsoft.com/office/drawing/2014/main" val="20002"/>
                    </a:ext>
                  </a:extLst>
                </a:gridCol>
                <a:gridCol w="935364">
                  <a:extLst>
                    <a:ext uri="{9D8B030D-6E8A-4147-A177-3AD203B41FA5}">
                      <a16:colId xmlns:a16="http://schemas.microsoft.com/office/drawing/2014/main" val="20003"/>
                    </a:ext>
                  </a:extLst>
                </a:gridCol>
                <a:gridCol w="845091">
                  <a:extLst>
                    <a:ext uri="{9D8B030D-6E8A-4147-A177-3AD203B41FA5}">
                      <a16:colId xmlns:a16="http://schemas.microsoft.com/office/drawing/2014/main" val="20004"/>
                    </a:ext>
                  </a:extLst>
                </a:gridCol>
                <a:gridCol w="1077065">
                  <a:extLst>
                    <a:ext uri="{9D8B030D-6E8A-4147-A177-3AD203B41FA5}">
                      <a16:colId xmlns:a16="http://schemas.microsoft.com/office/drawing/2014/main" val="20005"/>
                    </a:ext>
                  </a:extLst>
                </a:gridCol>
              </a:tblGrid>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ECE9D8"/>
                      </a:solidFill>
                      <a:prstDash val="solid"/>
                      <a:round/>
                      <a:headEnd type="none" w="med" len="med"/>
                      <a:tailEnd type="none" w="med" len="med"/>
                    </a:lnL>
                    <a:lnR w="0" cap="flat" cmpd="sng" algn="ctr">
                      <a:solidFill>
                        <a:srgbClr val="ECE9D8"/>
                      </a:solidFill>
                      <a:prstDash val="solid"/>
                      <a:round/>
                      <a:headEnd type="none" w="med" len="med"/>
                      <a:tailEnd type="none" w="med" len="med"/>
                    </a:lnR>
                    <a:lnT w="0" cap="flat" cmpd="sng" algn="ctr">
                      <a:solidFill>
                        <a:srgbClr val="ECE9D8"/>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clutch size</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ECE9D8"/>
                      </a:solidFill>
                      <a:prstDash val="solid"/>
                      <a:round/>
                      <a:headEnd type="none" w="med" len="med"/>
                      <a:tailEnd type="none" w="med" len="med"/>
                    </a:lnL>
                    <a:lnR w="0" cap="flat" cmpd="sng" algn="ctr">
                      <a:solidFill>
                        <a:srgbClr val="ECE9D8"/>
                      </a:solidFill>
                      <a:prstDash val="solid"/>
                      <a:round/>
                      <a:headEnd type="none" w="med" len="med"/>
                      <a:tailEnd type="none" w="med" len="med"/>
                    </a:lnR>
                    <a:lnT w="0" cap="flat" cmpd="sng" algn="ctr">
                      <a:solidFill>
                        <a:srgbClr val="ECE9D8"/>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charset="0"/>
                          <a:cs typeface="Arial" charset="0"/>
                        </a:rPr>
                        <a:t>n</a:t>
                      </a:r>
                      <a:r>
                        <a:rPr kumimoji="0" lang="en-US" sz="1400" b="0" i="0" u="none" strike="noStrike" cap="none" normalizeH="0" baseline="0" dirty="0" err="1" smtClean="0">
                          <a:ln>
                            <a:noFill/>
                          </a:ln>
                          <a:solidFill>
                            <a:schemeClr val="tx1"/>
                          </a:solidFill>
                          <a:effectLst/>
                          <a:latin typeface="Arial" charset="0"/>
                          <a:cs typeface="Arial" charset="0"/>
                        </a:rPr>
                        <a:t>ests</a:t>
                      </a:r>
                      <a:r>
                        <a:rPr kumimoji="0" lang="hr-HR" sz="1400" b="0" i="0" u="none" strike="noStrike" cap="none" normalizeH="0" baseline="0" dirty="0" smtClean="0">
                          <a:ln>
                            <a:noFill/>
                          </a:ln>
                          <a:solidFill>
                            <a:schemeClr val="tx1"/>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sz="1400" b="0" i="0" u="none" strike="noStrike" cap="none" normalizeH="0" baseline="0" dirty="0" err="1" smtClean="0">
                          <a:ln>
                            <a:noFill/>
                          </a:ln>
                          <a:solidFill>
                            <a:schemeClr val="tx1"/>
                          </a:solidFill>
                          <a:effectLst/>
                          <a:latin typeface="Arial" charset="0"/>
                          <a:cs typeface="Arial" charset="0"/>
                        </a:rPr>
                        <a:t>female</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ECE9D8"/>
                      </a:solidFill>
                      <a:prstDash val="solid"/>
                      <a:round/>
                      <a:headEnd type="none" w="med" len="med"/>
                      <a:tailEnd type="none" w="med" len="med"/>
                    </a:lnL>
                    <a:lnR w="0" cap="flat" cmpd="sng" algn="ctr">
                      <a:solidFill>
                        <a:srgbClr val="ECE9D8"/>
                      </a:solidFill>
                      <a:prstDash val="solid"/>
                      <a:round/>
                      <a:headEnd type="none" w="med" len="med"/>
                      <a:tailEnd type="none" w="med" len="med"/>
                    </a:lnR>
                    <a:lnT w="0" cap="flat" cmpd="sng" algn="ctr">
                      <a:solidFill>
                        <a:srgbClr val="ECE9D8"/>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survival</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ECE9D8"/>
                      </a:solidFill>
                      <a:prstDash val="solid"/>
                      <a:round/>
                      <a:headEnd type="none" w="med" len="med"/>
                      <a:tailEnd type="none" w="med" len="med"/>
                    </a:lnL>
                    <a:lnR w="0" cap="flat" cmpd="sng" algn="ctr">
                      <a:solidFill>
                        <a:srgbClr val="ECE9D8"/>
                      </a:solidFill>
                      <a:prstDash val="solid"/>
                      <a:round/>
                      <a:headEnd type="none" w="med" len="med"/>
                      <a:tailEnd type="none" w="med" len="med"/>
                    </a:lnR>
                    <a:lnT w="0" cap="flat" cmpd="sng" algn="ctr">
                      <a:solidFill>
                        <a:srgbClr val="ECE9D8"/>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sex ratio</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ECE9D8"/>
                      </a:solidFill>
                      <a:prstDash val="solid"/>
                      <a:round/>
                      <a:headEnd type="none" w="med" len="med"/>
                      <a:tailEnd type="none" w="med" len="med"/>
                    </a:lnL>
                    <a:lnR w="0" cap="flat" cmpd="sng" algn="ctr">
                      <a:solidFill>
                        <a:srgbClr val="ECE9D8"/>
                      </a:solidFill>
                      <a:prstDash val="solid"/>
                      <a:round/>
                      <a:headEnd type="none" w="med" len="med"/>
                      <a:tailEnd type="none" w="med" len="med"/>
                    </a:lnR>
                    <a:lnT w="0" cap="flat" cmpd="sng" algn="ctr">
                      <a:solidFill>
                        <a:srgbClr val="ECE9D8"/>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remigration</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ECE9D8"/>
                      </a:solidFill>
                      <a:prstDash val="solid"/>
                      <a:round/>
                      <a:headEnd type="none" w="med" len="med"/>
                      <a:tailEnd type="none" w="med" len="med"/>
                    </a:lnL>
                    <a:lnR w="0" cap="flat" cmpd="sng" algn="ctr">
                      <a:solidFill>
                        <a:srgbClr val="ECE9D8"/>
                      </a:solidFill>
                      <a:prstDash val="solid"/>
                      <a:round/>
                      <a:headEnd type="none" w="med" len="med"/>
                      <a:tailEnd type="none" w="med" len="med"/>
                    </a:lnR>
                    <a:lnT w="0" cap="flat" cmpd="sng" algn="ctr">
                      <a:solidFill>
                        <a:srgbClr val="ECE9D8"/>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233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charset="0"/>
                          <a:cs typeface="Arial" charset="0"/>
                        </a:rPr>
                        <a:t>Low</a:t>
                      </a:r>
                      <a:endParaRPr kumimoji="0" lang="en-US" sz="1400" b="1"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ECE9D8"/>
                      </a:solidFill>
                      <a:prstDash val="solid"/>
                      <a:round/>
                      <a:headEnd type="none" w="med" len="med"/>
                      <a:tailEnd type="none" w="med" len="med"/>
                    </a:lnL>
                    <a:lnR w="0" cap="flat" cmpd="sng" algn="ctr">
                      <a:solidFill>
                        <a:srgbClr val="ECE9D8"/>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0" cap="flat" cmpd="sng" algn="ctr">
                      <a:solidFill>
                        <a:srgbClr val="ECE9D8"/>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85</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ECE9D8"/>
                      </a:solidFill>
                      <a:prstDash val="solid"/>
                      <a:round/>
                      <a:headEnd type="none" w="med" len="med"/>
                      <a:tailEnd type="none" w="med" len="med"/>
                    </a:lnL>
                    <a:lnR w="0" cap="flat" cmpd="sng" algn="ctr">
                      <a:solidFill>
                        <a:srgbClr val="ECE9D8"/>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0" cap="flat" cmpd="sng" algn="ctr">
                      <a:solidFill>
                        <a:srgbClr val="ECE9D8"/>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1.5</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ECE9D8"/>
                      </a:solidFill>
                      <a:prstDash val="solid"/>
                      <a:round/>
                      <a:headEnd type="none" w="med" len="med"/>
                      <a:tailEnd type="none" w="med" len="med"/>
                    </a:lnL>
                    <a:lnR w="0" cap="flat" cmpd="sng" algn="ctr">
                      <a:solidFill>
                        <a:srgbClr val="ECE9D8"/>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0" cap="flat" cmpd="sng" algn="ctr">
                      <a:solidFill>
                        <a:srgbClr val="ECE9D8"/>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0.3</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ECE9D8"/>
                      </a:solidFill>
                      <a:prstDash val="solid"/>
                      <a:round/>
                      <a:headEnd type="none" w="med" len="med"/>
                      <a:tailEnd type="none" w="med" len="med"/>
                    </a:lnL>
                    <a:lnR w="0" cap="flat" cmpd="sng" algn="ctr">
                      <a:solidFill>
                        <a:srgbClr val="ECE9D8"/>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0" cap="flat" cmpd="sng" algn="ctr">
                      <a:solidFill>
                        <a:srgbClr val="ECE9D8"/>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0.5</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ECE9D8"/>
                      </a:solidFill>
                      <a:prstDash val="solid"/>
                      <a:round/>
                      <a:headEnd type="none" w="med" len="med"/>
                      <a:tailEnd type="none" w="med" len="med"/>
                    </a:lnL>
                    <a:lnR w="0" cap="flat" cmpd="sng" algn="ctr">
                      <a:solidFill>
                        <a:srgbClr val="ECE9D8"/>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0" cap="flat" cmpd="sng" algn="ctr">
                      <a:solidFill>
                        <a:srgbClr val="ECE9D8"/>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3</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ECE9D8"/>
                      </a:solidFill>
                      <a:prstDash val="solid"/>
                      <a:round/>
                      <a:headEnd type="none" w="med" len="med"/>
                      <a:tailEnd type="none" w="med" len="med"/>
                    </a:lnL>
                    <a:lnR w="0" cap="flat" cmpd="sng" algn="ctr">
                      <a:solidFill>
                        <a:srgbClr val="ECE9D8"/>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0" cap="flat" cmpd="sng" algn="ctr">
                      <a:solidFill>
                        <a:srgbClr val="ECE9D8"/>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233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charset="0"/>
                          <a:cs typeface="Arial" charset="0"/>
                        </a:rPr>
                        <a:t>High</a:t>
                      </a:r>
                      <a:endParaRPr kumimoji="0" lang="en-US" sz="1400" b="1"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ECE9D8"/>
                      </a:solidFill>
                      <a:prstDash val="solid"/>
                      <a:round/>
                      <a:headEnd type="none" w="med" len="med"/>
                      <a:tailEnd type="none" w="med" len="med"/>
                    </a:lnL>
                    <a:lnR w="0" cap="flat" cmpd="sng" algn="ctr">
                      <a:solidFill>
                        <a:srgbClr val="ECE9D8"/>
                      </a:solidFill>
                      <a:prstDash val="solid"/>
                      <a:round/>
                      <a:headEnd type="none" w="med" len="med"/>
                      <a:tailEnd type="none" w="med" len="med"/>
                    </a:lnR>
                    <a:lnT w="0" cap="flat" cmpd="sng" algn="ctr">
                      <a:solidFill>
                        <a:srgbClr val="ECE9D8"/>
                      </a:solidFill>
                      <a:prstDash val="solid"/>
                      <a:round/>
                      <a:headEnd type="none" w="med" len="med"/>
                      <a:tailEnd type="none" w="med" len="med"/>
                    </a:lnT>
                    <a:lnB w="0" cap="flat" cmpd="sng" algn="ctr">
                      <a:solidFill>
                        <a:srgbClr val="ECE9D8"/>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110</a:t>
                      </a:r>
                      <a:endParaRPr kumimoji="0" lang="en-US" sz="14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ECE9D8"/>
                      </a:solidFill>
                      <a:prstDash val="solid"/>
                      <a:round/>
                      <a:headEnd type="none" w="med" len="med"/>
                      <a:tailEnd type="none" w="med" len="med"/>
                    </a:lnL>
                    <a:lnR w="0" cap="flat" cmpd="sng" algn="ctr">
                      <a:solidFill>
                        <a:srgbClr val="ECE9D8"/>
                      </a:solidFill>
                      <a:prstDash val="solid"/>
                      <a:round/>
                      <a:headEnd type="none" w="med" len="med"/>
                      <a:tailEnd type="none" w="med" len="med"/>
                    </a:lnR>
                    <a:lnT w="0" cap="flat" cmpd="sng" algn="ctr">
                      <a:solidFill>
                        <a:srgbClr val="ECE9D8"/>
                      </a:solidFill>
                      <a:prstDash val="solid"/>
                      <a:round/>
                      <a:headEnd type="none" w="med" len="med"/>
                      <a:tailEnd type="none" w="med" len="med"/>
                    </a:lnT>
                    <a:lnB w="0" cap="flat" cmpd="sng" algn="ctr">
                      <a:solidFill>
                        <a:srgbClr val="ECE9D8"/>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2.5</a:t>
                      </a:r>
                      <a:endParaRPr kumimoji="0" lang="en-US" sz="14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ECE9D8"/>
                      </a:solidFill>
                      <a:prstDash val="solid"/>
                      <a:round/>
                      <a:headEnd type="none" w="med" len="med"/>
                      <a:tailEnd type="none" w="med" len="med"/>
                    </a:lnL>
                    <a:lnR w="0" cap="flat" cmpd="sng" algn="ctr">
                      <a:solidFill>
                        <a:srgbClr val="ECE9D8"/>
                      </a:solidFill>
                      <a:prstDash val="solid"/>
                      <a:round/>
                      <a:headEnd type="none" w="med" len="med"/>
                      <a:tailEnd type="none" w="med" len="med"/>
                    </a:lnR>
                    <a:lnT w="0" cap="flat" cmpd="sng" algn="ctr">
                      <a:solidFill>
                        <a:srgbClr val="ECE9D8"/>
                      </a:solidFill>
                      <a:prstDash val="solid"/>
                      <a:round/>
                      <a:headEnd type="none" w="med" len="med"/>
                      <a:tailEnd type="none" w="med" len="med"/>
                    </a:lnT>
                    <a:lnB w="0" cap="flat" cmpd="sng" algn="ctr">
                      <a:solidFill>
                        <a:srgbClr val="ECE9D8"/>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0.7</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ECE9D8"/>
                      </a:solidFill>
                      <a:prstDash val="solid"/>
                      <a:round/>
                      <a:headEnd type="none" w="med" len="med"/>
                      <a:tailEnd type="none" w="med" len="med"/>
                    </a:lnL>
                    <a:lnR w="0" cap="flat" cmpd="sng" algn="ctr">
                      <a:solidFill>
                        <a:srgbClr val="ECE9D8"/>
                      </a:solidFill>
                      <a:prstDash val="solid"/>
                      <a:round/>
                      <a:headEnd type="none" w="med" len="med"/>
                      <a:tailEnd type="none" w="med" len="med"/>
                    </a:lnR>
                    <a:lnT w="0" cap="flat" cmpd="sng" algn="ctr">
                      <a:solidFill>
                        <a:srgbClr val="ECE9D8"/>
                      </a:solidFill>
                      <a:prstDash val="solid"/>
                      <a:round/>
                      <a:headEnd type="none" w="med" len="med"/>
                      <a:tailEnd type="none" w="med" len="med"/>
                    </a:lnT>
                    <a:lnB w="0" cap="flat" cmpd="sng" algn="ctr">
                      <a:solidFill>
                        <a:srgbClr val="ECE9D8"/>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0.8</a:t>
                      </a:r>
                      <a:endParaRPr kumimoji="0" lang="en-US" sz="1400" b="0" i="0" u="none" strike="noStrike" cap="none" normalizeH="0" baseline="0" smtClean="0">
                        <a:ln>
                          <a:noFill/>
                        </a:ln>
                        <a:solidFill>
                          <a:schemeClr val="tx1"/>
                        </a:solidFill>
                        <a:effectLst/>
                        <a:latin typeface="Arial" charset="0"/>
                      </a:endParaRPr>
                    </a:p>
                  </a:txBody>
                  <a:tcPr anchor="ctr" horzOverflow="overflow">
                    <a:lnL w="0" cap="flat" cmpd="sng" algn="ctr">
                      <a:solidFill>
                        <a:srgbClr val="ECE9D8"/>
                      </a:solidFill>
                      <a:prstDash val="solid"/>
                      <a:round/>
                      <a:headEnd type="none" w="med" len="med"/>
                      <a:tailEnd type="none" w="med" len="med"/>
                    </a:lnL>
                    <a:lnR w="0" cap="flat" cmpd="sng" algn="ctr">
                      <a:solidFill>
                        <a:srgbClr val="ECE9D8"/>
                      </a:solidFill>
                      <a:prstDash val="solid"/>
                      <a:round/>
                      <a:headEnd type="none" w="med" len="med"/>
                      <a:tailEnd type="none" w="med" len="med"/>
                    </a:lnR>
                    <a:lnT w="0" cap="flat" cmpd="sng" algn="ctr">
                      <a:solidFill>
                        <a:srgbClr val="ECE9D8"/>
                      </a:solidFill>
                      <a:prstDash val="solid"/>
                      <a:round/>
                      <a:headEnd type="none" w="med" len="med"/>
                      <a:tailEnd type="none" w="med" len="med"/>
                    </a:lnT>
                    <a:lnB w="0" cap="flat" cmpd="sng" algn="ctr">
                      <a:solidFill>
                        <a:srgbClr val="ECE9D8"/>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ECE9D8"/>
                      </a:solidFill>
                      <a:prstDash val="solid"/>
                      <a:round/>
                      <a:headEnd type="none" w="med" len="med"/>
                      <a:tailEnd type="none" w="med" len="med"/>
                    </a:lnL>
                    <a:lnR w="0" cap="flat" cmpd="sng" algn="ctr">
                      <a:solidFill>
                        <a:srgbClr val="ECE9D8"/>
                      </a:solidFill>
                      <a:prstDash val="solid"/>
                      <a:round/>
                      <a:headEnd type="none" w="med" len="med"/>
                      <a:tailEnd type="none" w="med" len="med"/>
                    </a:lnR>
                    <a:lnT w="0" cap="flat" cmpd="sng" algn="ctr">
                      <a:solidFill>
                        <a:srgbClr val="ECE9D8"/>
                      </a:solidFill>
                      <a:prstDash val="solid"/>
                      <a:round/>
                      <a:headEnd type="none" w="med" len="med"/>
                      <a:tailEnd type="none" w="med" len="med"/>
                    </a:lnT>
                    <a:lnB w="0" cap="flat" cmpd="sng" algn="ctr">
                      <a:solidFill>
                        <a:srgbClr val="ECE9D8"/>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17" name="AutoShape 44"/>
          <p:cNvSpPr>
            <a:spLocks noChangeArrowheads="1"/>
          </p:cNvSpPr>
          <p:nvPr/>
        </p:nvSpPr>
        <p:spPr bwMode="auto">
          <a:xfrm rot="5400000">
            <a:off x="5251450" y="3608388"/>
            <a:ext cx="249237" cy="820738"/>
          </a:xfrm>
          <a:prstGeom prst="upArrow">
            <a:avLst>
              <a:gd name="adj1" fmla="val 50000"/>
              <a:gd name="adj2" fmla="val 58588"/>
            </a:avLst>
          </a:prstGeom>
          <a:solidFill>
            <a:srgbClr val="EA5C1C"/>
          </a:solidFill>
          <a:ln w="9525" algn="ctr">
            <a:solidFill>
              <a:schemeClr val="tx1"/>
            </a:solidFill>
            <a:miter lim="800000"/>
            <a:headEnd/>
            <a:tailEnd/>
          </a:ln>
        </p:spPr>
        <p:txBody>
          <a:bodyPr wrap="none" anchor="ctr"/>
          <a:lstStyle/>
          <a:p>
            <a:endParaRPr lang="hr-HR">
              <a:latin typeface="Calibri" pitchFamily="34" charset="0"/>
            </a:endParaRPr>
          </a:p>
        </p:txBody>
      </p:sp>
      <p:sp>
        <p:nvSpPr>
          <p:cNvPr id="18" name="Text Box 45"/>
          <p:cNvSpPr txBox="1">
            <a:spLocks noChangeArrowheads="1"/>
          </p:cNvSpPr>
          <p:nvPr/>
        </p:nvSpPr>
        <p:spPr bwMode="auto">
          <a:xfrm>
            <a:off x="6072188" y="3592513"/>
            <a:ext cx="2447925" cy="908050"/>
          </a:xfrm>
          <a:prstGeom prst="rect">
            <a:avLst/>
          </a:prstGeom>
          <a:noFill/>
          <a:ln w="9525" algn="ctr">
            <a:noFill/>
            <a:miter lim="800000"/>
            <a:headEnd/>
            <a:tailEnd/>
          </a:ln>
        </p:spPr>
        <p:txBody>
          <a:bodyPr>
            <a:spAutoFit/>
          </a:bodyPr>
          <a:lstStyle/>
          <a:p>
            <a:pPr algn="ctr"/>
            <a:r>
              <a:rPr lang="hr-HR" sz="1600">
                <a:latin typeface="Lucida Sans" pitchFamily="34" charset="0"/>
              </a:rPr>
              <a:t>Testing </a:t>
            </a:r>
            <a:r>
              <a:rPr lang="hr-HR" sz="1600" u="sng">
                <a:latin typeface="Lucida Sans" pitchFamily="34" charset="0"/>
              </a:rPr>
              <a:t>distributions</a:t>
            </a:r>
            <a:r>
              <a:rPr lang="hr-HR" sz="1600">
                <a:latin typeface="Lucida Sans" pitchFamily="34" charset="0"/>
              </a:rPr>
              <a:t> of potential impacts for each fishery</a:t>
            </a:r>
          </a:p>
          <a:p>
            <a:pPr algn="ctr"/>
            <a:endParaRPr lang="hr-HR" sz="500">
              <a:latin typeface="Lucida Sans" pitchFamily="34" charset="0"/>
            </a:endParaRPr>
          </a:p>
        </p:txBody>
      </p:sp>
      <p:sp>
        <p:nvSpPr>
          <p:cNvPr id="19" name="Title 1"/>
          <p:cNvSpPr txBox="1">
            <a:spLocks/>
          </p:cNvSpPr>
          <p:nvPr/>
        </p:nvSpPr>
        <p:spPr>
          <a:xfrm>
            <a:off x="428625" y="928688"/>
            <a:ext cx="6072188" cy="928687"/>
          </a:xfrm>
          <a:prstGeom prst="rect">
            <a:avLst/>
          </a:prstGeom>
        </p:spPr>
        <p:txBody>
          <a:bodyPr/>
          <a:lstStyle/>
          <a:p>
            <a:pPr>
              <a:defRPr/>
            </a:pPr>
            <a:r>
              <a:rPr lang="hr-HR" sz="3200" b="1" kern="0" dirty="0" err="1">
                <a:latin typeface="Arial" pitchFamily="34" charset="0"/>
                <a:ea typeface="+mj-ea"/>
                <a:cs typeface="Arial" pitchFamily="34" charset="0"/>
              </a:rPr>
              <a:t>Survival</a:t>
            </a:r>
            <a:r>
              <a:rPr lang="hr-HR" sz="3200" b="1" kern="0" dirty="0">
                <a:latin typeface="Arial" pitchFamily="34" charset="0"/>
                <a:ea typeface="+mj-ea"/>
                <a:cs typeface="Arial" pitchFamily="34" charset="0"/>
              </a:rPr>
              <a:t> &amp; </a:t>
            </a:r>
            <a:r>
              <a:rPr lang="hr-HR" sz="3200" b="1" kern="0" dirty="0" err="1">
                <a:latin typeface="Arial" pitchFamily="34" charset="0"/>
                <a:ea typeface="+mj-ea"/>
                <a:cs typeface="Arial" pitchFamily="34" charset="0"/>
              </a:rPr>
              <a:t>Reproduction</a:t>
            </a:r>
            <a:endParaRPr lang="hr-HR" sz="3200" b="1" kern="0" dirty="0">
              <a:latin typeface="Arial" pitchFamily="34" charset="0"/>
              <a:ea typeface="+mj-ea"/>
              <a:cs typeface="Arial" pitchFamily="34" charset="0"/>
            </a:endParaRPr>
          </a:p>
        </p:txBody>
      </p:sp>
      <p:graphicFrame>
        <p:nvGraphicFramePr>
          <p:cNvPr id="20" name="Table 19"/>
          <p:cNvGraphicFramePr>
            <a:graphicFrameLocks noGrp="1"/>
          </p:cNvGraphicFramePr>
          <p:nvPr/>
        </p:nvGraphicFramePr>
        <p:xfrm>
          <a:off x="928688" y="4786313"/>
          <a:ext cx="7500990" cy="1857388"/>
        </p:xfrm>
        <a:graphic>
          <a:graphicData uri="http://schemas.openxmlformats.org/drawingml/2006/table">
            <a:tbl>
              <a:tblPr/>
              <a:tblGrid>
                <a:gridCol w="3722620">
                  <a:extLst>
                    <a:ext uri="{9D8B030D-6E8A-4147-A177-3AD203B41FA5}">
                      <a16:colId xmlns:a16="http://schemas.microsoft.com/office/drawing/2014/main" val="20000"/>
                    </a:ext>
                  </a:extLst>
                </a:gridCol>
                <a:gridCol w="1737223">
                  <a:extLst>
                    <a:ext uri="{9D8B030D-6E8A-4147-A177-3AD203B41FA5}">
                      <a16:colId xmlns:a16="http://schemas.microsoft.com/office/drawing/2014/main" val="20001"/>
                    </a:ext>
                  </a:extLst>
                </a:gridCol>
                <a:gridCol w="2041147">
                  <a:extLst>
                    <a:ext uri="{9D8B030D-6E8A-4147-A177-3AD203B41FA5}">
                      <a16:colId xmlns:a16="http://schemas.microsoft.com/office/drawing/2014/main" val="20002"/>
                    </a:ext>
                  </a:extLst>
                </a:gridCol>
              </a:tblGrid>
              <a:tr h="266700">
                <a:tc rowSpan="2">
                  <a:txBody>
                    <a:bodyPr/>
                    <a:lstStyle/>
                    <a:p>
                      <a:pPr algn="l">
                        <a:spcAft>
                          <a:spcPts val="0"/>
                        </a:spcAft>
                      </a:pPr>
                      <a:r>
                        <a:rPr lang="hr-HR" sz="1300" b="1" dirty="0" smtClean="0">
                          <a:solidFill>
                            <a:schemeClr val="tx1"/>
                          </a:solidFill>
                          <a:latin typeface="Arial" pitchFamily="34" charset="0"/>
                          <a:ea typeface="Times New Roman"/>
                          <a:cs typeface="Arial" pitchFamily="34" charset="0"/>
                        </a:rPr>
                        <a:t>Life </a:t>
                      </a:r>
                      <a:r>
                        <a:rPr lang="hr-HR" sz="1300" b="1" dirty="0" err="1" smtClean="0">
                          <a:solidFill>
                            <a:schemeClr val="tx1"/>
                          </a:solidFill>
                          <a:latin typeface="Arial" pitchFamily="34" charset="0"/>
                          <a:ea typeface="Times New Roman"/>
                          <a:cs typeface="Arial" pitchFamily="34" charset="0"/>
                        </a:rPr>
                        <a:t>stage</a:t>
                      </a:r>
                      <a:endParaRPr lang="hr-HR" sz="1300" b="1" dirty="0">
                        <a:solidFill>
                          <a:schemeClr val="tx1"/>
                        </a:solidFill>
                        <a:latin typeface="Arial" pitchFamily="34" charset="0"/>
                        <a:ea typeface="Times New Roman"/>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BFE"/>
                    </a:solidFill>
                  </a:tcPr>
                </a:tc>
                <a:tc gridSpan="2">
                  <a:txBody>
                    <a:bodyPr/>
                    <a:lstStyle/>
                    <a:p>
                      <a:pPr algn="ctr">
                        <a:spcAft>
                          <a:spcPts val="0"/>
                        </a:spcAft>
                      </a:pPr>
                      <a:r>
                        <a:rPr lang="hr-HR" sz="1300" b="1" dirty="0" err="1" smtClean="0">
                          <a:solidFill>
                            <a:schemeClr val="tx1"/>
                          </a:solidFill>
                          <a:latin typeface="Arial" pitchFamily="34" charset="0"/>
                          <a:ea typeface="Times New Roman"/>
                          <a:cs typeface="Arial" pitchFamily="34" charset="0"/>
                        </a:rPr>
                        <a:t>Survival</a:t>
                      </a:r>
                      <a:endParaRPr lang="hr-HR" sz="1300" b="1" dirty="0">
                        <a:solidFill>
                          <a:schemeClr val="tx1"/>
                        </a:solidFill>
                        <a:latin typeface="Arial" pitchFamily="34" charset="0"/>
                        <a:ea typeface="Times New Roman"/>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BFE"/>
                    </a:solidFill>
                  </a:tcPr>
                </a:tc>
                <a:tc hMerge="1">
                  <a:txBody>
                    <a:bodyPr/>
                    <a:lstStyle/>
                    <a:p>
                      <a:endParaRPr lang="en-US"/>
                    </a:p>
                  </a:txBody>
                  <a:tcPr/>
                </a:tc>
                <a:extLst>
                  <a:ext uri="{0D108BD9-81ED-4DB2-BD59-A6C34878D82A}">
                    <a16:rowId xmlns:a16="http://schemas.microsoft.com/office/drawing/2014/main" val="10000"/>
                  </a:ext>
                </a:extLst>
              </a:tr>
              <a:tr h="241935">
                <a:tc vMerge="1">
                  <a:txBody>
                    <a:bodyPr/>
                    <a:lstStyle/>
                    <a:p>
                      <a:endParaRPr lang="en-US"/>
                    </a:p>
                  </a:txBody>
                  <a:tcPr/>
                </a:tc>
                <a:tc>
                  <a:txBody>
                    <a:bodyPr/>
                    <a:lstStyle/>
                    <a:p>
                      <a:pPr algn="ctr">
                        <a:spcAft>
                          <a:spcPts val="0"/>
                        </a:spcAft>
                      </a:pPr>
                      <a:r>
                        <a:rPr lang="hr-HR" sz="1300" dirty="0" err="1" smtClean="0">
                          <a:solidFill>
                            <a:schemeClr val="tx1"/>
                          </a:solidFill>
                          <a:latin typeface="Arial" pitchFamily="34" charset="0"/>
                          <a:ea typeface="Times New Roman"/>
                          <a:cs typeface="Arial" pitchFamily="34" charset="0"/>
                        </a:rPr>
                        <a:t>Slow</a:t>
                      </a:r>
                      <a:r>
                        <a:rPr lang="hr-HR" sz="1300" dirty="0" smtClean="0">
                          <a:solidFill>
                            <a:schemeClr val="tx1"/>
                          </a:solidFill>
                          <a:latin typeface="Arial" pitchFamily="34" charset="0"/>
                          <a:ea typeface="Times New Roman"/>
                          <a:cs typeface="Arial" pitchFamily="34" charset="0"/>
                        </a:rPr>
                        <a:t> model</a:t>
                      </a:r>
                      <a:endParaRPr lang="hr-HR" sz="1300" dirty="0">
                        <a:solidFill>
                          <a:schemeClr val="tx1"/>
                        </a:solidFill>
                        <a:latin typeface="Arial" pitchFamily="34" charset="0"/>
                        <a:ea typeface="Times New Roman"/>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BFE"/>
                    </a:solidFill>
                  </a:tcPr>
                </a:tc>
                <a:tc>
                  <a:txBody>
                    <a:bodyPr/>
                    <a:lstStyle/>
                    <a:p>
                      <a:pPr algn="ctr">
                        <a:spcAft>
                          <a:spcPts val="0"/>
                        </a:spcAft>
                      </a:pPr>
                      <a:r>
                        <a:rPr lang="hr-HR" sz="1300" dirty="0" err="1" smtClean="0">
                          <a:solidFill>
                            <a:schemeClr val="tx1"/>
                          </a:solidFill>
                          <a:latin typeface="Arial" pitchFamily="34" charset="0"/>
                          <a:ea typeface="Times New Roman"/>
                          <a:cs typeface="Arial" pitchFamily="34" charset="0"/>
                        </a:rPr>
                        <a:t>Fast</a:t>
                      </a:r>
                      <a:r>
                        <a:rPr lang="hr-HR" sz="1300" dirty="0" smtClean="0">
                          <a:solidFill>
                            <a:schemeClr val="tx1"/>
                          </a:solidFill>
                          <a:latin typeface="Arial" pitchFamily="34" charset="0"/>
                          <a:ea typeface="Times New Roman"/>
                          <a:cs typeface="Arial" pitchFamily="34" charset="0"/>
                        </a:rPr>
                        <a:t> model</a:t>
                      </a:r>
                      <a:endParaRPr lang="hr-HR" sz="1300" dirty="0">
                        <a:solidFill>
                          <a:schemeClr val="tx1"/>
                        </a:solidFill>
                        <a:latin typeface="Arial" pitchFamily="34" charset="0"/>
                        <a:ea typeface="Times New Roman"/>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BFE"/>
                    </a:solidFill>
                  </a:tcPr>
                </a:tc>
                <a:extLst>
                  <a:ext uri="{0D108BD9-81ED-4DB2-BD59-A6C34878D82A}">
                    <a16:rowId xmlns:a16="http://schemas.microsoft.com/office/drawing/2014/main" val="10001"/>
                  </a:ext>
                </a:extLst>
              </a:tr>
              <a:tr h="278130">
                <a:tc>
                  <a:txBody>
                    <a:bodyPr/>
                    <a:lstStyle/>
                    <a:p>
                      <a:pPr algn="l">
                        <a:spcAft>
                          <a:spcPts val="0"/>
                        </a:spcAft>
                      </a:pPr>
                      <a:r>
                        <a:rPr lang="hr-HR" sz="1300" i="0" dirty="0" err="1" smtClean="0">
                          <a:solidFill>
                            <a:schemeClr val="tx1"/>
                          </a:solidFill>
                          <a:latin typeface="Arial" pitchFamily="34" charset="0"/>
                          <a:ea typeface="Times New Roman"/>
                          <a:cs typeface="Arial" pitchFamily="34" charset="0"/>
                        </a:rPr>
                        <a:t>Juveniles</a:t>
                      </a:r>
                      <a:r>
                        <a:rPr lang="hr-HR" sz="1300" i="0" dirty="0" smtClean="0">
                          <a:solidFill>
                            <a:schemeClr val="tx1"/>
                          </a:solidFill>
                          <a:latin typeface="Arial" pitchFamily="34" charset="0"/>
                          <a:ea typeface="Times New Roman"/>
                          <a:cs typeface="Arial" pitchFamily="34" charset="0"/>
                        </a:rPr>
                        <a:t> &lt; 1 </a:t>
                      </a:r>
                      <a:r>
                        <a:rPr lang="hr-HR" sz="1300" i="0" dirty="0" err="1" smtClean="0">
                          <a:solidFill>
                            <a:schemeClr val="tx1"/>
                          </a:solidFill>
                          <a:latin typeface="Arial" pitchFamily="34" charset="0"/>
                          <a:ea typeface="Times New Roman"/>
                          <a:cs typeface="Arial" pitchFamily="34" charset="0"/>
                        </a:rPr>
                        <a:t>year</a:t>
                      </a:r>
                      <a:endParaRPr lang="hr-HR" sz="1300" i="0" dirty="0">
                        <a:solidFill>
                          <a:schemeClr val="tx1"/>
                        </a:solidFill>
                        <a:latin typeface="Arial" pitchFamily="34" charset="0"/>
                        <a:ea typeface="Times New Roman"/>
                        <a:cs typeface="Arial"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0.25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7FF"/>
                    </a:solidFill>
                  </a:tcPr>
                </a:tc>
                <a:tc>
                  <a:txBody>
                    <a:bodyPr/>
                    <a:lstStyle/>
                    <a:p>
                      <a:pPr algn="ctr">
                        <a:spcAft>
                          <a:spcPts val="0"/>
                        </a:spcAft>
                      </a:pPr>
                      <a:r>
                        <a:rPr lang="hr-HR" sz="1300">
                          <a:solidFill>
                            <a:schemeClr val="tx1"/>
                          </a:solidFill>
                          <a:latin typeface="Arial" pitchFamily="34" charset="0"/>
                          <a:ea typeface="Times New Roman"/>
                          <a:cs typeface="Arial" pitchFamily="34" charset="0"/>
                        </a:rPr>
                        <a:t>0.25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7FF"/>
                    </a:solidFill>
                  </a:tcPr>
                </a:tc>
                <a:extLst>
                  <a:ext uri="{0D108BD9-81ED-4DB2-BD59-A6C34878D82A}">
                    <a16:rowId xmlns:a16="http://schemas.microsoft.com/office/drawing/2014/main" val="10002"/>
                  </a:ext>
                </a:extLst>
              </a:tr>
              <a:tr h="273050">
                <a:tc>
                  <a:txBody>
                    <a:bodyPr/>
                    <a:lstStyle/>
                    <a:p>
                      <a:pPr algn="l">
                        <a:spcAft>
                          <a:spcPts val="0"/>
                        </a:spcAft>
                      </a:pPr>
                      <a:r>
                        <a:rPr lang="hr-HR" sz="1300" i="0" dirty="0" err="1" smtClean="0">
                          <a:solidFill>
                            <a:schemeClr val="tx1"/>
                          </a:solidFill>
                          <a:latin typeface="Arial" pitchFamily="34" charset="0"/>
                          <a:ea typeface="Times New Roman"/>
                          <a:cs typeface="Arial" pitchFamily="34" charset="0"/>
                        </a:rPr>
                        <a:t>Pelagic</a:t>
                      </a:r>
                      <a:r>
                        <a:rPr lang="hr-HR" sz="1300" i="0" dirty="0" smtClean="0">
                          <a:solidFill>
                            <a:schemeClr val="tx1"/>
                          </a:solidFill>
                          <a:latin typeface="Arial" pitchFamily="34" charset="0"/>
                          <a:ea typeface="Times New Roman"/>
                          <a:cs typeface="Arial" pitchFamily="34" charset="0"/>
                        </a:rPr>
                        <a:t> </a:t>
                      </a:r>
                      <a:r>
                        <a:rPr lang="hr-HR" sz="1300" i="0" dirty="0" err="1" smtClean="0">
                          <a:solidFill>
                            <a:schemeClr val="tx1"/>
                          </a:solidFill>
                          <a:latin typeface="Arial" pitchFamily="34" charset="0"/>
                          <a:ea typeface="Times New Roman"/>
                          <a:cs typeface="Arial" pitchFamily="34" charset="0"/>
                        </a:rPr>
                        <a:t>juv</a:t>
                      </a:r>
                      <a:r>
                        <a:rPr lang="hr-HR" sz="1300" i="0" dirty="0" smtClean="0">
                          <a:solidFill>
                            <a:schemeClr val="tx1"/>
                          </a:solidFill>
                          <a:latin typeface="Arial" pitchFamily="34" charset="0"/>
                          <a:ea typeface="Times New Roman"/>
                          <a:cs typeface="Arial" pitchFamily="34" charset="0"/>
                        </a:rPr>
                        <a:t>. (CCL </a:t>
                      </a:r>
                      <a:r>
                        <a:rPr lang="hr-HR" sz="1300" i="0" dirty="0">
                          <a:solidFill>
                            <a:schemeClr val="tx1"/>
                          </a:solidFill>
                          <a:latin typeface="Arial" pitchFamily="34" charset="0"/>
                          <a:ea typeface="Times New Roman"/>
                          <a:cs typeface="Arial" pitchFamily="34" charset="0"/>
                        </a:rPr>
                        <a:t>&lt; </a:t>
                      </a:r>
                      <a:r>
                        <a:rPr lang="hr-HR" sz="1300" i="0" dirty="0" smtClean="0">
                          <a:solidFill>
                            <a:schemeClr val="tx1"/>
                          </a:solidFill>
                          <a:latin typeface="Arial" pitchFamily="34" charset="0"/>
                          <a:ea typeface="Times New Roman"/>
                          <a:cs typeface="Arial" pitchFamily="34" charset="0"/>
                        </a:rPr>
                        <a:t>30 cm)</a:t>
                      </a:r>
                      <a:endParaRPr lang="hr-HR" sz="1300" i="0" dirty="0">
                        <a:solidFill>
                          <a:schemeClr val="tx1"/>
                        </a:solidFill>
                        <a:latin typeface="Arial" pitchFamily="34" charset="0"/>
                        <a:ea typeface="Times New Roman"/>
                        <a:cs typeface="Arial"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7FF"/>
                    </a:solidFill>
                  </a:tcPr>
                </a:tc>
                <a:tc>
                  <a:txBody>
                    <a:bodyPr/>
                    <a:lstStyle/>
                    <a:p>
                      <a:pPr algn="ctr">
                        <a:spcAft>
                          <a:spcPts val="0"/>
                        </a:spcAft>
                      </a:pPr>
                      <a:r>
                        <a:rPr lang="hr-HR" sz="1300">
                          <a:solidFill>
                            <a:schemeClr val="tx1"/>
                          </a:solidFill>
                          <a:latin typeface="Arial" pitchFamily="34" charset="0"/>
                          <a:ea typeface="Times New Roman"/>
                          <a:cs typeface="Arial" pitchFamily="34" charset="0"/>
                        </a:rPr>
                        <a:t>0.75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7FF"/>
                    </a:solidFill>
                  </a:tcPr>
                </a:tc>
                <a:tc>
                  <a:txBody>
                    <a:bodyPr/>
                    <a:lstStyle/>
                    <a:p>
                      <a:pPr algn="ctr">
                        <a:spcAft>
                          <a:spcPts val="0"/>
                        </a:spcAft>
                      </a:pPr>
                      <a:r>
                        <a:rPr lang="hr-HR" sz="1300">
                          <a:solidFill>
                            <a:schemeClr val="tx1"/>
                          </a:solidFill>
                          <a:latin typeface="Arial" pitchFamily="34" charset="0"/>
                          <a:ea typeface="Times New Roman"/>
                          <a:cs typeface="Arial" pitchFamily="34" charset="0"/>
                        </a:rPr>
                        <a:t>0.70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7FF"/>
                    </a:solidFill>
                  </a:tcPr>
                </a:tc>
                <a:extLst>
                  <a:ext uri="{0D108BD9-81ED-4DB2-BD59-A6C34878D82A}">
                    <a16:rowId xmlns:a16="http://schemas.microsoft.com/office/drawing/2014/main" val="10003"/>
                  </a:ext>
                </a:extLst>
              </a:tr>
              <a:tr h="267335">
                <a:tc>
                  <a:txBody>
                    <a:bodyPr/>
                    <a:lstStyle/>
                    <a:p>
                      <a:pPr algn="l">
                        <a:spcAft>
                          <a:spcPts val="0"/>
                        </a:spcAft>
                      </a:pPr>
                      <a:r>
                        <a:rPr lang="hr-HR" sz="1300" i="0" dirty="0" smtClean="0">
                          <a:solidFill>
                            <a:schemeClr val="tx1"/>
                          </a:solidFill>
                          <a:latin typeface="Arial" pitchFamily="34" charset="0"/>
                          <a:ea typeface="Times New Roman"/>
                          <a:cs typeface="Arial" pitchFamily="34" charset="0"/>
                        </a:rPr>
                        <a:t>Post-</a:t>
                      </a:r>
                      <a:r>
                        <a:rPr lang="hr-HR" sz="1300" i="0" dirty="0" err="1" smtClean="0">
                          <a:solidFill>
                            <a:schemeClr val="tx1"/>
                          </a:solidFill>
                          <a:latin typeface="Arial" pitchFamily="34" charset="0"/>
                          <a:ea typeface="Times New Roman"/>
                          <a:cs typeface="Arial" pitchFamily="34" charset="0"/>
                        </a:rPr>
                        <a:t>pelagic</a:t>
                      </a:r>
                      <a:r>
                        <a:rPr lang="hr-HR" sz="1300" i="0" dirty="0" smtClean="0">
                          <a:solidFill>
                            <a:schemeClr val="tx1"/>
                          </a:solidFill>
                          <a:latin typeface="Arial" pitchFamily="34" charset="0"/>
                          <a:ea typeface="Times New Roman"/>
                          <a:cs typeface="Arial" pitchFamily="34" charset="0"/>
                        </a:rPr>
                        <a:t> </a:t>
                      </a:r>
                      <a:r>
                        <a:rPr lang="hr-HR" sz="1300" i="0" dirty="0" err="1" smtClean="0">
                          <a:solidFill>
                            <a:schemeClr val="tx1"/>
                          </a:solidFill>
                          <a:latin typeface="Arial" pitchFamily="34" charset="0"/>
                          <a:ea typeface="Times New Roman"/>
                          <a:cs typeface="Arial" pitchFamily="34" charset="0"/>
                        </a:rPr>
                        <a:t>juv</a:t>
                      </a:r>
                      <a:r>
                        <a:rPr lang="hr-HR" sz="1300" i="0" dirty="0" smtClean="0">
                          <a:solidFill>
                            <a:schemeClr val="tx1"/>
                          </a:solidFill>
                          <a:latin typeface="Arial" pitchFamily="34" charset="0"/>
                          <a:ea typeface="Times New Roman"/>
                          <a:cs typeface="Arial" pitchFamily="34" charset="0"/>
                        </a:rPr>
                        <a:t>. (</a:t>
                      </a:r>
                      <a:r>
                        <a:rPr lang="hr-HR" sz="1300" i="0" dirty="0">
                          <a:solidFill>
                            <a:schemeClr val="tx1"/>
                          </a:solidFill>
                          <a:latin typeface="Arial" pitchFamily="34" charset="0"/>
                          <a:ea typeface="Times New Roman"/>
                          <a:cs typeface="Arial" pitchFamily="34" charset="0"/>
                        </a:rPr>
                        <a:t>CCL = 30.0 – </a:t>
                      </a:r>
                      <a:r>
                        <a:rPr lang="hr-HR" sz="1300" i="0" dirty="0" smtClean="0">
                          <a:solidFill>
                            <a:schemeClr val="tx1"/>
                          </a:solidFill>
                          <a:latin typeface="Arial" pitchFamily="34" charset="0"/>
                          <a:ea typeface="Times New Roman"/>
                          <a:cs typeface="Arial" pitchFamily="34" charset="0"/>
                        </a:rPr>
                        <a:t>50.0)</a:t>
                      </a:r>
                      <a:endParaRPr lang="hr-HR" sz="1300" i="0" dirty="0">
                        <a:solidFill>
                          <a:schemeClr val="tx1"/>
                        </a:solidFill>
                        <a:latin typeface="Arial" pitchFamily="34" charset="0"/>
                        <a:ea typeface="Times New Roman"/>
                        <a:cs typeface="Arial"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0.85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7FF"/>
                    </a:solidFill>
                  </a:tcPr>
                </a:tc>
                <a:tc>
                  <a:txBody>
                    <a:bodyPr/>
                    <a:lstStyle/>
                    <a:p>
                      <a:pPr algn="ctr">
                        <a:spcAft>
                          <a:spcPts val="0"/>
                        </a:spcAft>
                      </a:pPr>
                      <a:r>
                        <a:rPr lang="hr-HR" sz="1300">
                          <a:solidFill>
                            <a:schemeClr val="tx1"/>
                          </a:solidFill>
                          <a:latin typeface="Arial" pitchFamily="34" charset="0"/>
                          <a:ea typeface="Times New Roman"/>
                          <a:cs typeface="Arial" pitchFamily="34" charset="0"/>
                        </a:rPr>
                        <a:t>0.80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7FF"/>
                    </a:solidFill>
                  </a:tcPr>
                </a:tc>
                <a:extLst>
                  <a:ext uri="{0D108BD9-81ED-4DB2-BD59-A6C34878D82A}">
                    <a16:rowId xmlns:a16="http://schemas.microsoft.com/office/drawing/2014/main" val="10004"/>
                  </a:ext>
                </a:extLst>
              </a:tr>
              <a:tr h="271145">
                <a:tc>
                  <a:txBody>
                    <a:bodyPr/>
                    <a:lstStyle/>
                    <a:p>
                      <a:pPr algn="l">
                        <a:spcAft>
                          <a:spcPts val="0"/>
                        </a:spcAft>
                      </a:pPr>
                      <a:r>
                        <a:rPr lang="hr-HR" sz="1300" i="0" dirty="0">
                          <a:solidFill>
                            <a:schemeClr val="tx1"/>
                          </a:solidFill>
                          <a:latin typeface="Arial" pitchFamily="34" charset="0"/>
                          <a:ea typeface="Times New Roman"/>
                          <a:cs typeface="Arial" pitchFamily="34" charset="0"/>
                        </a:rPr>
                        <a:t> </a:t>
                      </a:r>
                      <a:r>
                        <a:rPr lang="hr-HR" sz="1300" i="0" dirty="0" err="1" smtClean="0">
                          <a:solidFill>
                            <a:schemeClr val="tx1"/>
                          </a:solidFill>
                          <a:latin typeface="Arial" pitchFamily="34" charset="0"/>
                          <a:ea typeface="Times New Roman"/>
                          <a:cs typeface="Arial" pitchFamily="34" charset="0"/>
                        </a:rPr>
                        <a:t>Neritic</a:t>
                      </a:r>
                      <a:r>
                        <a:rPr lang="hr-HR" sz="1300" i="0" dirty="0" smtClean="0">
                          <a:solidFill>
                            <a:schemeClr val="tx1"/>
                          </a:solidFill>
                          <a:latin typeface="Arial" pitchFamily="34" charset="0"/>
                          <a:ea typeface="Times New Roman"/>
                          <a:cs typeface="Arial" pitchFamily="34" charset="0"/>
                        </a:rPr>
                        <a:t> </a:t>
                      </a:r>
                      <a:r>
                        <a:rPr lang="hr-HR" sz="1300" i="0" dirty="0" err="1" smtClean="0">
                          <a:solidFill>
                            <a:schemeClr val="tx1"/>
                          </a:solidFill>
                          <a:latin typeface="Arial" pitchFamily="34" charset="0"/>
                          <a:ea typeface="Times New Roman"/>
                          <a:cs typeface="Arial" pitchFamily="34" charset="0"/>
                        </a:rPr>
                        <a:t>juv</a:t>
                      </a:r>
                      <a:r>
                        <a:rPr lang="hr-HR" sz="1300" i="0" dirty="0" smtClean="0">
                          <a:solidFill>
                            <a:schemeClr val="tx1"/>
                          </a:solidFill>
                          <a:latin typeface="Arial" pitchFamily="34" charset="0"/>
                          <a:ea typeface="Times New Roman"/>
                          <a:cs typeface="Arial" pitchFamily="34" charset="0"/>
                        </a:rPr>
                        <a:t>. (</a:t>
                      </a:r>
                      <a:r>
                        <a:rPr lang="hr-HR" sz="1300" i="0" dirty="0">
                          <a:solidFill>
                            <a:schemeClr val="tx1"/>
                          </a:solidFill>
                          <a:latin typeface="Arial" pitchFamily="34" charset="0"/>
                          <a:ea typeface="Times New Roman"/>
                          <a:cs typeface="Arial" pitchFamily="34" charset="0"/>
                        </a:rPr>
                        <a:t>CCL = 50.0 – </a:t>
                      </a:r>
                      <a:r>
                        <a:rPr lang="hr-HR" sz="1300" i="0" dirty="0" smtClean="0">
                          <a:solidFill>
                            <a:schemeClr val="tx1"/>
                          </a:solidFill>
                          <a:latin typeface="Arial" pitchFamily="34" charset="0"/>
                          <a:ea typeface="Times New Roman"/>
                          <a:cs typeface="Arial" pitchFamily="34" charset="0"/>
                        </a:rPr>
                        <a:t>70.0)</a:t>
                      </a:r>
                      <a:endParaRPr lang="hr-HR" sz="1300" i="0" dirty="0">
                        <a:solidFill>
                          <a:schemeClr val="tx1"/>
                        </a:solidFill>
                        <a:latin typeface="Arial" pitchFamily="34" charset="0"/>
                        <a:ea typeface="Times New Roman"/>
                        <a:cs typeface="Arial"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0.90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7FF"/>
                    </a:solidFill>
                  </a:tcPr>
                </a:tc>
                <a:tc>
                  <a:txBody>
                    <a:bodyPr/>
                    <a:lstStyle/>
                    <a:p>
                      <a:pPr algn="ctr">
                        <a:spcAft>
                          <a:spcPts val="0"/>
                        </a:spcAft>
                      </a:pPr>
                      <a:r>
                        <a:rPr lang="hr-HR" sz="1300">
                          <a:solidFill>
                            <a:schemeClr val="tx1"/>
                          </a:solidFill>
                          <a:latin typeface="Arial" pitchFamily="34" charset="0"/>
                          <a:ea typeface="Times New Roman"/>
                          <a:cs typeface="Arial" pitchFamily="34" charset="0"/>
                        </a:rPr>
                        <a:t>0.85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7FF"/>
                    </a:solidFill>
                  </a:tcPr>
                </a:tc>
                <a:extLst>
                  <a:ext uri="{0D108BD9-81ED-4DB2-BD59-A6C34878D82A}">
                    <a16:rowId xmlns:a16="http://schemas.microsoft.com/office/drawing/2014/main" val="10005"/>
                  </a:ext>
                </a:extLst>
              </a:tr>
              <a:tr h="259093">
                <a:tc>
                  <a:txBody>
                    <a:bodyPr/>
                    <a:lstStyle/>
                    <a:p>
                      <a:pPr algn="l">
                        <a:spcAft>
                          <a:spcPts val="0"/>
                        </a:spcAft>
                      </a:pPr>
                      <a:r>
                        <a:rPr lang="en-US" sz="1300" i="0" dirty="0">
                          <a:solidFill>
                            <a:schemeClr val="tx1"/>
                          </a:solidFill>
                          <a:latin typeface="Arial" pitchFamily="34" charset="0"/>
                          <a:ea typeface="Times New Roman"/>
                          <a:cs typeface="Arial" pitchFamily="34" charset="0"/>
                        </a:rPr>
                        <a:t> </a:t>
                      </a:r>
                      <a:r>
                        <a:rPr lang="hr-HR" sz="1300" i="0" dirty="0" err="1" smtClean="0">
                          <a:solidFill>
                            <a:schemeClr val="tx1"/>
                          </a:solidFill>
                          <a:latin typeface="Arial" pitchFamily="34" charset="0"/>
                          <a:ea typeface="Times New Roman"/>
                          <a:cs typeface="Arial" pitchFamily="34" charset="0"/>
                        </a:rPr>
                        <a:t>Adults</a:t>
                      </a:r>
                      <a:r>
                        <a:rPr lang="hr-HR" sz="1300" i="0" dirty="0" smtClean="0">
                          <a:solidFill>
                            <a:schemeClr val="tx1"/>
                          </a:solidFill>
                          <a:latin typeface="Arial" pitchFamily="34" charset="0"/>
                          <a:ea typeface="Times New Roman"/>
                          <a:cs typeface="Arial" pitchFamily="34" charset="0"/>
                        </a:rPr>
                        <a:t> (CCL </a:t>
                      </a:r>
                      <a:r>
                        <a:rPr lang="hr-HR" sz="1300" i="0" dirty="0">
                          <a:solidFill>
                            <a:schemeClr val="tx1"/>
                          </a:solidFill>
                          <a:latin typeface="Arial" pitchFamily="34" charset="0"/>
                          <a:ea typeface="Times New Roman"/>
                          <a:cs typeface="Arial" pitchFamily="34" charset="0"/>
                        </a:rPr>
                        <a:t>&gt; </a:t>
                      </a:r>
                      <a:r>
                        <a:rPr lang="hr-HR" sz="1300" i="0" dirty="0" smtClean="0">
                          <a:solidFill>
                            <a:schemeClr val="tx1"/>
                          </a:solidFill>
                          <a:latin typeface="Arial" pitchFamily="34" charset="0"/>
                          <a:ea typeface="Times New Roman"/>
                          <a:cs typeface="Arial" pitchFamily="34" charset="0"/>
                        </a:rPr>
                        <a:t>70.0)</a:t>
                      </a:r>
                      <a:endParaRPr lang="hr-HR" sz="1300" i="0" dirty="0">
                        <a:solidFill>
                          <a:schemeClr val="tx1"/>
                        </a:solidFill>
                        <a:latin typeface="Arial" pitchFamily="34" charset="0"/>
                        <a:ea typeface="Times New Roman"/>
                        <a:cs typeface="Arial"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0.95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BF7FF"/>
                    </a:solidFill>
                  </a:tcPr>
                </a:tc>
                <a:tc>
                  <a:txBody>
                    <a:bodyPr/>
                    <a:lstStyle/>
                    <a:p>
                      <a:pPr algn="ctr">
                        <a:spcAft>
                          <a:spcPts val="0"/>
                        </a:spcAft>
                      </a:pPr>
                      <a:r>
                        <a:rPr lang="hr-HR" sz="1300" dirty="0">
                          <a:solidFill>
                            <a:schemeClr val="tx1"/>
                          </a:solidFill>
                          <a:latin typeface="Arial" pitchFamily="34" charset="0"/>
                          <a:ea typeface="Times New Roman"/>
                          <a:cs typeface="Arial" pitchFamily="34" charset="0"/>
                        </a:rPr>
                        <a:t>0.90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BF7FF"/>
                    </a:solidFill>
                  </a:tcPr>
                </a:tc>
                <a:extLst>
                  <a:ext uri="{0D108BD9-81ED-4DB2-BD59-A6C34878D82A}">
                    <a16:rowId xmlns:a16="http://schemas.microsoft.com/office/drawing/2014/main" val="10006"/>
                  </a:ext>
                </a:extLst>
              </a:tr>
            </a:tbl>
          </a:graphicData>
        </a:graphic>
      </p:graphicFrame>
      <p:sp>
        <p:nvSpPr>
          <p:cNvPr id="25" name="Text Box 45"/>
          <p:cNvSpPr txBox="1">
            <a:spLocks noChangeArrowheads="1"/>
          </p:cNvSpPr>
          <p:nvPr/>
        </p:nvSpPr>
        <p:spPr bwMode="auto">
          <a:xfrm>
            <a:off x="285750" y="3214688"/>
            <a:ext cx="4786313" cy="1323975"/>
          </a:xfrm>
          <a:prstGeom prst="rect">
            <a:avLst/>
          </a:prstGeom>
          <a:noFill/>
          <a:ln w="9525" algn="ctr">
            <a:noFill/>
            <a:miter lim="800000"/>
            <a:headEnd/>
            <a:tailEnd/>
          </a:ln>
        </p:spPr>
        <p:txBody>
          <a:bodyPr>
            <a:spAutoFit/>
          </a:bodyPr>
          <a:lstStyle/>
          <a:p>
            <a:r>
              <a:rPr lang="hr-HR" sz="1600" b="1">
                <a:latin typeface="Lucida Sans" pitchFamily="34" charset="0"/>
              </a:rPr>
              <a:t>4 life-history models: </a:t>
            </a:r>
          </a:p>
          <a:p>
            <a:r>
              <a:rPr lang="hr-HR" sz="1600">
                <a:latin typeface="Lucida Sans" pitchFamily="34" charset="0"/>
              </a:rPr>
              <a:t>   Model 1 – Fast growth, hi reproduction</a:t>
            </a:r>
          </a:p>
          <a:p>
            <a:r>
              <a:rPr lang="hr-HR" sz="1600">
                <a:latin typeface="Lucida Sans" pitchFamily="34" charset="0"/>
              </a:rPr>
              <a:t>   Model 2 – Fast growth, low reproduction</a:t>
            </a:r>
          </a:p>
          <a:p>
            <a:r>
              <a:rPr lang="hr-HR" sz="1600">
                <a:latin typeface="Lucida Sans" pitchFamily="34" charset="0"/>
              </a:rPr>
              <a:t>   Model 3 – Slow growth, hi reproduction</a:t>
            </a:r>
          </a:p>
          <a:p>
            <a:r>
              <a:rPr lang="hr-HR" sz="1600">
                <a:latin typeface="Lucida Sans" pitchFamily="34" charset="0"/>
              </a:rPr>
              <a:t>   Model 4 – Slow growth, low reproduction</a:t>
            </a:r>
            <a:endParaRPr lang="en-US" sz="1600">
              <a:latin typeface="Lucida Sans" pitchFamily="34" charset="0"/>
            </a:endParaRPr>
          </a:p>
        </p:txBody>
      </p:sp>
      <p:sp>
        <p:nvSpPr>
          <p:cNvPr id="3" name="Slide Number Placeholder 2"/>
          <p:cNvSpPr>
            <a:spLocks noGrp="1"/>
          </p:cNvSpPr>
          <p:nvPr>
            <p:ph type="sldNum" sz="quarter" idx="12"/>
          </p:nvPr>
        </p:nvSpPr>
        <p:spPr/>
        <p:txBody>
          <a:bodyPr/>
          <a:lstStyle/>
          <a:p>
            <a:fld id="{3838F80C-5FC2-4846-9ADB-39107FF86D14}" type="slidenum">
              <a:rPr lang="en-US" smtClean="0"/>
              <a:t>33</a:t>
            </a:fld>
            <a:endParaRPr lang="en-US"/>
          </a:p>
        </p:txBody>
      </p:sp>
    </p:spTree>
    <p:extLst>
      <p:ext uri="{BB962C8B-B14F-4D97-AF65-F5344CB8AC3E}">
        <p14:creationId xmlns:p14="http://schemas.microsoft.com/office/powerpoint/2010/main" val="75193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blinds(horizontal)">
                                      <p:cBhvr>
                                        <p:cTn id="10" dur="500"/>
                                        <p:tgtEl>
                                          <p:spTgt spid="1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blinds(horizontal)">
                                      <p:cBhvr>
                                        <p:cTn id="13" dur="500"/>
                                        <p:tgtEl>
                                          <p:spTgt spid="1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horizont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42938" y="2071688"/>
          <a:ext cx="7715299" cy="3857653"/>
        </p:xfrm>
        <a:graphic>
          <a:graphicData uri="http://schemas.openxmlformats.org/drawingml/2006/table">
            <a:tbl>
              <a:tblPr/>
              <a:tblGrid>
                <a:gridCol w="413318">
                  <a:extLst>
                    <a:ext uri="{9D8B030D-6E8A-4147-A177-3AD203B41FA5}">
                      <a16:colId xmlns:a16="http://schemas.microsoft.com/office/drawing/2014/main" val="20000"/>
                    </a:ext>
                  </a:extLst>
                </a:gridCol>
                <a:gridCol w="619978">
                  <a:extLst>
                    <a:ext uri="{9D8B030D-6E8A-4147-A177-3AD203B41FA5}">
                      <a16:colId xmlns:a16="http://schemas.microsoft.com/office/drawing/2014/main" val="20001"/>
                    </a:ext>
                  </a:extLst>
                </a:gridCol>
                <a:gridCol w="566218">
                  <a:extLst>
                    <a:ext uri="{9D8B030D-6E8A-4147-A177-3AD203B41FA5}">
                      <a16:colId xmlns:a16="http://schemas.microsoft.com/office/drawing/2014/main" val="20002"/>
                    </a:ext>
                  </a:extLst>
                </a:gridCol>
                <a:gridCol w="470445">
                  <a:extLst>
                    <a:ext uri="{9D8B030D-6E8A-4147-A177-3AD203B41FA5}">
                      <a16:colId xmlns:a16="http://schemas.microsoft.com/office/drawing/2014/main" val="20003"/>
                    </a:ext>
                  </a:extLst>
                </a:gridCol>
                <a:gridCol w="470445">
                  <a:extLst>
                    <a:ext uri="{9D8B030D-6E8A-4147-A177-3AD203B41FA5}">
                      <a16:colId xmlns:a16="http://schemas.microsoft.com/office/drawing/2014/main" val="20004"/>
                    </a:ext>
                  </a:extLst>
                </a:gridCol>
                <a:gridCol w="470445">
                  <a:extLst>
                    <a:ext uri="{9D8B030D-6E8A-4147-A177-3AD203B41FA5}">
                      <a16:colId xmlns:a16="http://schemas.microsoft.com/office/drawing/2014/main" val="20005"/>
                    </a:ext>
                  </a:extLst>
                </a:gridCol>
                <a:gridCol w="470445">
                  <a:extLst>
                    <a:ext uri="{9D8B030D-6E8A-4147-A177-3AD203B41FA5}">
                      <a16:colId xmlns:a16="http://schemas.microsoft.com/office/drawing/2014/main" val="20006"/>
                    </a:ext>
                  </a:extLst>
                </a:gridCol>
                <a:gridCol w="470445">
                  <a:extLst>
                    <a:ext uri="{9D8B030D-6E8A-4147-A177-3AD203B41FA5}">
                      <a16:colId xmlns:a16="http://schemas.microsoft.com/office/drawing/2014/main" val="20007"/>
                    </a:ext>
                  </a:extLst>
                </a:gridCol>
                <a:gridCol w="470445">
                  <a:extLst>
                    <a:ext uri="{9D8B030D-6E8A-4147-A177-3AD203B41FA5}">
                      <a16:colId xmlns:a16="http://schemas.microsoft.com/office/drawing/2014/main" val="20008"/>
                    </a:ext>
                  </a:extLst>
                </a:gridCol>
                <a:gridCol w="470445">
                  <a:extLst>
                    <a:ext uri="{9D8B030D-6E8A-4147-A177-3AD203B41FA5}">
                      <a16:colId xmlns:a16="http://schemas.microsoft.com/office/drawing/2014/main" val="20009"/>
                    </a:ext>
                  </a:extLst>
                </a:gridCol>
                <a:gridCol w="470445">
                  <a:extLst>
                    <a:ext uri="{9D8B030D-6E8A-4147-A177-3AD203B41FA5}">
                      <a16:colId xmlns:a16="http://schemas.microsoft.com/office/drawing/2014/main" val="20010"/>
                    </a:ext>
                  </a:extLst>
                </a:gridCol>
                <a:gridCol w="470445">
                  <a:extLst>
                    <a:ext uri="{9D8B030D-6E8A-4147-A177-3AD203B41FA5}">
                      <a16:colId xmlns:a16="http://schemas.microsoft.com/office/drawing/2014/main" val="20011"/>
                    </a:ext>
                  </a:extLst>
                </a:gridCol>
                <a:gridCol w="470445">
                  <a:extLst>
                    <a:ext uri="{9D8B030D-6E8A-4147-A177-3AD203B41FA5}">
                      <a16:colId xmlns:a16="http://schemas.microsoft.com/office/drawing/2014/main" val="20012"/>
                    </a:ext>
                  </a:extLst>
                </a:gridCol>
                <a:gridCol w="470445">
                  <a:extLst>
                    <a:ext uri="{9D8B030D-6E8A-4147-A177-3AD203B41FA5}">
                      <a16:colId xmlns:a16="http://schemas.microsoft.com/office/drawing/2014/main" val="20013"/>
                    </a:ext>
                  </a:extLst>
                </a:gridCol>
                <a:gridCol w="470445">
                  <a:extLst>
                    <a:ext uri="{9D8B030D-6E8A-4147-A177-3AD203B41FA5}">
                      <a16:colId xmlns:a16="http://schemas.microsoft.com/office/drawing/2014/main" val="20014"/>
                    </a:ext>
                  </a:extLst>
                </a:gridCol>
                <a:gridCol w="470445">
                  <a:extLst>
                    <a:ext uri="{9D8B030D-6E8A-4147-A177-3AD203B41FA5}">
                      <a16:colId xmlns:a16="http://schemas.microsoft.com/office/drawing/2014/main" val="20015"/>
                    </a:ext>
                  </a:extLst>
                </a:gridCol>
              </a:tblGrid>
              <a:tr h="275023">
                <a:tc>
                  <a:txBody>
                    <a:bodyPr/>
                    <a:lstStyle/>
                    <a:p>
                      <a:pPr algn="l">
                        <a:spcAft>
                          <a:spcPts val="0"/>
                        </a:spcAft>
                      </a:pPr>
                      <a:r>
                        <a:rPr lang="hr-HR" sz="1200" dirty="0" smtClean="0">
                          <a:solidFill>
                            <a:srgbClr val="000000"/>
                          </a:solidFill>
                          <a:latin typeface="+mn-lt"/>
                          <a:ea typeface="Times New Roman"/>
                          <a:cs typeface="Times New Roman"/>
                        </a:rPr>
                        <a:t>age</a:t>
                      </a:r>
                      <a:endParaRPr lang="hr-HR" sz="1200" dirty="0">
                        <a:latin typeface="+mn-lt"/>
                        <a:ea typeface="Calibri"/>
                        <a:cs typeface="Times New Roman"/>
                      </a:endParaRPr>
                    </a:p>
                  </a:txBody>
                  <a:tcPr marL="50800" marR="5080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200">
                          <a:solidFill>
                            <a:srgbClr val="000000"/>
                          </a:solidFill>
                          <a:latin typeface="+mn-lt"/>
                          <a:ea typeface="Times New Roman"/>
                          <a:cs typeface="Times New Roman"/>
                        </a:rPr>
                        <a:t>1</a:t>
                      </a:r>
                      <a:endParaRPr lang="hr-HR" sz="1200">
                        <a:latin typeface="+mn-lt"/>
                        <a:ea typeface="Calibri"/>
                        <a:cs typeface="Times New Roman"/>
                      </a:endParaRPr>
                    </a:p>
                  </a:txBody>
                  <a:tcPr marL="50800" marR="50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200">
                          <a:solidFill>
                            <a:srgbClr val="000000"/>
                          </a:solidFill>
                          <a:latin typeface="+mn-lt"/>
                          <a:ea typeface="Times New Roman"/>
                          <a:cs typeface="Times New Roman"/>
                        </a:rPr>
                        <a:t>2</a:t>
                      </a:r>
                      <a:endParaRPr lang="hr-HR" sz="1200">
                        <a:latin typeface="+mn-lt"/>
                        <a:ea typeface="Calibri"/>
                        <a:cs typeface="Times New Roman"/>
                      </a:endParaRPr>
                    </a:p>
                  </a:txBody>
                  <a:tcPr marL="50800" marR="50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200" dirty="0">
                          <a:solidFill>
                            <a:srgbClr val="000000"/>
                          </a:solidFill>
                          <a:latin typeface="+mn-lt"/>
                          <a:ea typeface="Times New Roman"/>
                          <a:cs typeface="Times New Roman"/>
                        </a:rPr>
                        <a:t>3</a:t>
                      </a:r>
                      <a:endParaRPr lang="hr-HR" sz="1200" dirty="0">
                        <a:latin typeface="+mn-lt"/>
                        <a:ea typeface="Calibri"/>
                        <a:cs typeface="Times New Roman"/>
                      </a:endParaRPr>
                    </a:p>
                  </a:txBody>
                  <a:tcPr marL="50800" marR="50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200">
                          <a:solidFill>
                            <a:srgbClr val="000000"/>
                          </a:solidFill>
                          <a:latin typeface="+mn-lt"/>
                          <a:ea typeface="Times New Roman"/>
                          <a:cs typeface="Times New Roman"/>
                        </a:rPr>
                        <a:t>4</a:t>
                      </a:r>
                      <a:endParaRPr lang="hr-HR" sz="1200">
                        <a:latin typeface="+mn-lt"/>
                        <a:ea typeface="Calibri"/>
                        <a:cs typeface="Times New Roman"/>
                      </a:endParaRPr>
                    </a:p>
                  </a:txBody>
                  <a:tcPr marL="50800" marR="50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200">
                          <a:solidFill>
                            <a:srgbClr val="000000"/>
                          </a:solidFill>
                          <a:latin typeface="+mn-lt"/>
                          <a:ea typeface="Times New Roman"/>
                          <a:cs typeface="Times New Roman"/>
                        </a:rPr>
                        <a:t>5</a:t>
                      </a:r>
                      <a:endParaRPr lang="hr-HR" sz="1200">
                        <a:latin typeface="+mn-lt"/>
                        <a:ea typeface="Calibri"/>
                        <a:cs typeface="Times New Roman"/>
                      </a:endParaRPr>
                    </a:p>
                  </a:txBody>
                  <a:tcPr marL="50800" marR="50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200">
                          <a:solidFill>
                            <a:srgbClr val="000000"/>
                          </a:solidFill>
                          <a:latin typeface="+mn-lt"/>
                          <a:ea typeface="Times New Roman"/>
                          <a:cs typeface="Times New Roman"/>
                        </a:rPr>
                        <a:t>6</a:t>
                      </a:r>
                      <a:endParaRPr lang="hr-HR" sz="1200">
                        <a:latin typeface="+mn-lt"/>
                        <a:ea typeface="Calibri"/>
                        <a:cs typeface="Times New Roman"/>
                      </a:endParaRPr>
                    </a:p>
                  </a:txBody>
                  <a:tcPr marL="50800" marR="50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200">
                          <a:solidFill>
                            <a:srgbClr val="000000"/>
                          </a:solidFill>
                          <a:latin typeface="+mn-lt"/>
                          <a:ea typeface="Times New Roman"/>
                          <a:cs typeface="Times New Roman"/>
                        </a:rPr>
                        <a:t>7</a:t>
                      </a:r>
                      <a:endParaRPr lang="hr-HR" sz="1200">
                        <a:latin typeface="+mn-lt"/>
                        <a:ea typeface="Calibri"/>
                        <a:cs typeface="Times New Roman"/>
                      </a:endParaRPr>
                    </a:p>
                  </a:txBody>
                  <a:tcPr marL="50800" marR="50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200">
                          <a:solidFill>
                            <a:srgbClr val="000000"/>
                          </a:solidFill>
                          <a:latin typeface="+mn-lt"/>
                          <a:ea typeface="Times New Roman"/>
                          <a:cs typeface="Times New Roman"/>
                        </a:rPr>
                        <a:t>8</a:t>
                      </a:r>
                      <a:endParaRPr lang="hr-HR" sz="1200">
                        <a:latin typeface="+mn-lt"/>
                        <a:ea typeface="Calibri"/>
                        <a:cs typeface="Times New Roman"/>
                      </a:endParaRPr>
                    </a:p>
                  </a:txBody>
                  <a:tcPr marL="50800" marR="50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200">
                          <a:solidFill>
                            <a:srgbClr val="000000"/>
                          </a:solidFill>
                          <a:latin typeface="+mn-lt"/>
                          <a:ea typeface="Times New Roman"/>
                          <a:cs typeface="Times New Roman"/>
                        </a:rPr>
                        <a:t>9</a:t>
                      </a:r>
                      <a:endParaRPr lang="hr-HR" sz="1200">
                        <a:latin typeface="+mn-lt"/>
                        <a:ea typeface="Calibri"/>
                        <a:cs typeface="Times New Roman"/>
                      </a:endParaRPr>
                    </a:p>
                  </a:txBody>
                  <a:tcPr marL="50800" marR="50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200">
                          <a:solidFill>
                            <a:srgbClr val="000000"/>
                          </a:solidFill>
                          <a:latin typeface="+mn-lt"/>
                          <a:ea typeface="Times New Roman"/>
                          <a:cs typeface="Times New Roman"/>
                        </a:rPr>
                        <a:t>10</a:t>
                      </a:r>
                      <a:endParaRPr lang="hr-HR" sz="1200">
                        <a:latin typeface="+mn-lt"/>
                        <a:ea typeface="Calibri"/>
                        <a:cs typeface="Times New Roman"/>
                      </a:endParaRPr>
                    </a:p>
                  </a:txBody>
                  <a:tcPr marL="50800" marR="50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200">
                          <a:solidFill>
                            <a:srgbClr val="000000"/>
                          </a:solidFill>
                          <a:latin typeface="+mn-lt"/>
                          <a:ea typeface="Times New Roman"/>
                          <a:cs typeface="Times New Roman"/>
                        </a:rPr>
                        <a:t>11</a:t>
                      </a:r>
                      <a:endParaRPr lang="hr-HR" sz="1200">
                        <a:latin typeface="+mn-lt"/>
                        <a:ea typeface="Calibri"/>
                        <a:cs typeface="Times New Roman"/>
                      </a:endParaRPr>
                    </a:p>
                  </a:txBody>
                  <a:tcPr marL="50800" marR="50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200">
                          <a:solidFill>
                            <a:srgbClr val="000000"/>
                          </a:solidFill>
                          <a:latin typeface="+mn-lt"/>
                          <a:ea typeface="Times New Roman"/>
                          <a:cs typeface="Times New Roman"/>
                        </a:rPr>
                        <a:t>12</a:t>
                      </a:r>
                      <a:endParaRPr lang="hr-HR" sz="1200">
                        <a:latin typeface="+mn-lt"/>
                        <a:ea typeface="Calibri"/>
                        <a:cs typeface="Times New Roman"/>
                      </a:endParaRPr>
                    </a:p>
                  </a:txBody>
                  <a:tcPr marL="50800" marR="50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200">
                          <a:solidFill>
                            <a:srgbClr val="000000"/>
                          </a:solidFill>
                          <a:latin typeface="+mn-lt"/>
                          <a:ea typeface="Times New Roman"/>
                          <a:cs typeface="Times New Roman"/>
                        </a:rPr>
                        <a:t>13</a:t>
                      </a:r>
                      <a:endParaRPr lang="hr-HR" sz="1200">
                        <a:latin typeface="+mn-lt"/>
                        <a:ea typeface="Calibri"/>
                        <a:cs typeface="Times New Roman"/>
                      </a:endParaRPr>
                    </a:p>
                  </a:txBody>
                  <a:tcPr marL="50800" marR="50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hr-HR" sz="1200">
                          <a:solidFill>
                            <a:srgbClr val="000000"/>
                          </a:solidFill>
                          <a:latin typeface="+mn-lt"/>
                          <a:ea typeface="Times New Roman"/>
                          <a:cs typeface="Times New Roman"/>
                        </a:rPr>
                        <a:t>14</a:t>
                      </a:r>
                      <a:endParaRPr lang="hr-HR" sz="1200">
                        <a:latin typeface="+mn-lt"/>
                        <a:ea typeface="Calibri"/>
                        <a:cs typeface="Times New Roman"/>
                      </a:endParaRPr>
                    </a:p>
                  </a:txBody>
                  <a:tcPr marL="50800" marR="50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8842">
                <a:tc>
                  <a:txBody>
                    <a:bodyPr/>
                    <a:lstStyle/>
                    <a:p>
                      <a:pPr algn="l">
                        <a:spcAft>
                          <a:spcPts val="0"/>
                        </a:spcAft>
                      </a:pPr>
                      <a:r>
                        <a:rPr lang="hr-HR" sz="1200" dirty="0">
                          <a:solidFill>
                            <a:srgbClr val="000000"/>
                          </a:solidFill>
                          <a:latin typeface="+mn-lt"/>
                          <a:ea typeface="Times New Roman"/>
                          <a:cs typeface="Times New Roman"/>
                        </a:rPr>
                        <a:t>0</a:t>
                      </a:r>
                      <a:endParaRPr lang="hr-HR" sz="1200" dirty="0">
                        <a:latin typeface="+mn-lt"/>
                        <a:ea typeface="Calibri"/>
                        <a:cs typeface="Times New Roman"/>
                      </a:endParaRPr>
                    </a:p>
                  </a:txBody>
                  <a:tcPr marL="50800" marR="5080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hr-HR" sz="1200">
                          <a:solidFill>
                            <a:srgbClr val="000000"/>
                          </a:solidFill>
                          <a:latin typeface="+mn-lt"/>
                          <a:ea typeface="Times New Roman"/>
                          <a:cs typeface="Times New Roman"/>
                        </a:rPr>
                        <a:t>86.4</a:t>
                      </a:r>
                      <a:endParaRPr lang="hr-HR" sz="1200">
                        <a:latin typeface="+mn-lt"/>
                        <a:ea typeface="Calibri"/>
                        <a:cs typeface="Times New Roman"/>
                      </a:endParaRPr>
                    </a:p>
                  </a:txBody>
                  <a:tcPr marL="50800" marR="5080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hr-HR" sz="1200">
                          <a:solidFill>
                            <a:srgbClr val="000000"/>
                          </a:solidFill>
                          <a:latin typeface="+mn-lt"/>
                          <a:ea typeface="Times New Roman"/>
                          <a:cs typeface="Times New Roman"/>
                        </a:rPr>
                        <a:t>91.2</a:t>
                      </a:r>
                      <a:endParaRPr lang="hr-HR" sz="1200">
                        <a:latin typeface="+mn-lt"/>
                        <a:ea typeface="Calibri"/>
                        <a:cs typeface="Times New Roman"/>
                      </a:endParaRPr>
                    </a:p>
                  </a:txBody>
                  <a:tcPr marL="50800" marR="5080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38842">
                <a:tc>
                  <a:txBody>
                    <a:bodyPr/>
                    <a:lstStyle/>
                    <a:p>
                      <a:pPr algn="l">
                        <a:spcAft>
                          <a:spcPts val="0"/>
                        </a:spcAft>
                      </a:pPr>
                      <a:r>
                        <a:rPr lang="hr-HR" sz="1200" dirty="0">
                          <a:solidFill>
                            <a:srgbClr val="000000"/>
                          </a:solidFill>
                          <a:latin typeface="+mn-lt"/>
                          <a:ea typeface="Times New Roman"/>
                          <a:cs typeface="Times New Roman"/>
                        </a:rPr>
                        <a:t>1</a:t>
                      </a:r>
                      <a:endParaRPr lang="hr-HR" sz="1200" dirty="0">
                        <a:latin typeface="+mn-lt"/>
                        <a:ea typeface="Calibri"/>
                        <a:cs typeface="Times New Roman"/>
                      </a:endParaRPr>
                    </a:p>
                  </a:txBody>
                  <a:tcPr marL="50800" marR="5080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0.25</a:t>
                      </a:r>
                      <a:endParaRPr lang="hr-HR" sz="1200">
                        <a:latin typeface="+mn-lt"/>
                        <a:ea typeface="Calibri"/>
                        <a:cs typeface="Times New Roman"/>
                      </a:endParaRPr>
                    </a:p>
                  </a:txBody>
                  <a:tcPr marL="50800" marR="5080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extLst>
                  <a:ext uri="{0D108BD9-81ED-4DB2-BD59-A6C34878D82A}">
                    <a16:rowId xmlns:a16="http://schemas.microsoft.com/office/drawing/2014/main" val="10002"/>
                  </a:ext>
                </a:extLst>
              </a:tr>
              <a:tr h="238842">
                <a:tc>
                  <a:txBody>
                    <a:bodyPr/>
                    <a:lstStyle/>
                    <a:p>
                      <a:pPr algn="l">
                        <a:spcAft>
                          <a:spcPts val="0"/>
                        </a:spcAft>
                      </a:pPr>
                      <a:r>
                        <a:rPr lang="hr-HR" sz="1200" dirty="0">
                          <a:solidFill>
                            <a:srgbClr val="000000"/>
                          </a:solidFill>
                          <a:latin typeface="+mn-lt"/>
                          <a:ea typeface="Times New Roman"/>
                          <a:cs typeface="Times New Roman"/>
                        </a:rPr>
                        <a:t>2</a:t>
                      </a:r>
                      <a:endParaRPr lang="hr-HR" sz="1200" dirty="0">
                        <a:latin typeface="+mn-lt"/>
                        <a:ea typeface="Calibri"/>
                        <a:cs typeface="Times New Roman"/>
                      </a:endParaRPr>
                    </a:p>
                  </a:txBody>
                  <a:tcPr marL="50800" marR="5080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0.7</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extLst>
                  <a:ext uri="{0D108BD9-81ED-4DB2-BD59-A6C34878D82A}">
                    <a16:rowId xmlns:a16="http://schemas.microsoft.com/office/drawing/2014/main" val="10003"/>
                  </a:ext>
                </a:extLst>
              </a:tr>
              <a:tr h="238842">
                <a:tc>
                  <a:txBody>
                    <a:bodyPr/>
                    <a:lstStyle/>
                    <a:p>
                      <a:pPr algn="l">
                        <a:spcAft>
                          <a:spcPts val="0"/>
                        </a:spcAft>
                      </a:pPr>
                      <a:r>
                        <a:rPr lang="hr-HR" sz="1200" dirty="0">
                          <a:solidFill>
                            <a:srgbClr val="000000"/>
                          </a:solidFill>
                          <a:latin typeface="+mn-lt"/>
                          <a:ea typeface="Times New Roman"/>
                          <a:cs typeface="Times New Roman"/>
                        </a:rPr>
                        <a:t>3</a:t>
                      </a:r>
                      <a:endParaRPr lang="hr-HR" sz="1200" dirty="0">
                        <a:latin typeface="+mn-lt"/>
                        <a:ea typeface="Calibri"/>
                        <a:cs typeface="Times New Roman"/>
                      </a:endParaRPr>
                    </a:p>
                  </a:txBody>
                  <a:tcPr marL="50800" marR="5080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0.7</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dirty="0">
                          <a:solidFill>
                            <a:srgbClr val="000000"/>
                          </a:solidFill>
                          <a:latin typeface="+mn-lt"/>
                          <a:ea typeface="Times New Roman"/>
                          <a:cs typeface="Times New Roman"/>
                        </a:rPr>
                        <a:t>0</a:t>
                      </a:r>
                      <a:endParaRPr lang="hr-HR" sz="1200" dirty="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extLst>
                  <a:ext uri="{0D108BD9-81ED-4DB2-BD59-A6C34878D82A}">
                    <a16:rowId xmlns:a16="http://schemas.microsoft.com/office/drawing/2014/main" val="10004"/>
                  </a:ext>
                </a:extLst>
              </a:tr>
              <a:tr h="238842">
                <a:tc>
                  <a:txBody>
                    <a:bodyPr/>
                    <a:lstStyle/>
                    <a:p>
                      <a:pPr algn="l">
                        <a:spcAft>
                          <a:spcPts val="0"/>
                        </a:spcAft>
                      </a:pPr>
                      <a:r>
                        <a:rPr lang="hr-HR" sz="1200" dirty="0">
                          <a:solidFill>
                            <a:srgbClr val="000000"/>
                          </a:solidFill>
                          <a:latin typeface="+mn-lt"/>
                          <a:ea typeface="Times New Roman"/>
                          <a:cs typeface="Times New Roman"/>
                        </a:rPr>
                        <a:t>4</a:t>
                      </a:r>
                      <a:endParaRPr lang="hr-HR" sz="1200" dirty="0">
                        <a:latin typeface="+mn-lt"/>
                        <a:ea typeface="Calibri"/>
                        <a:cs typeface="Times New Roman"/>
                      </a:endParaRPr>
                    </a:p>
                  </a:txBody>
                  <a:tcPr marL="50800" marR="5080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0.7</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extLst>
                  <a:ext uri="{0D108BD9-81ED-4DB2-BD59-A6C34878D82A}">
                    <a16:rowId xmlns:a16="http://schemas.microsoft.com/office/drawing/2014/main" val="10005"/>
                  </a:ext>
                </a:extLst>
              </a:tr>
              <a:tr h="238842">
                <a:tc>
                  <a:txBody>
                    <a:bodyPr/>
                    <a:lstStyle/>
                    <a:p>
                      <a:pPr algn="l">
                        <a:spcAft>
                          <a:spcPts val="0"/>
                        </a:spcAft>
                      </a:pPr>
                      <a:r>
                        <a:rPr lang="hr-HR" sz="1200" dirty="0">
                          <a:solidFill>
                            <a:srgbClr val="000000"/>
                          </a:solidFill>
                          <a:latin typeface="+mn-lt"/>
                          <a:ea typeface="Times New Roman"/>
                          <a:cs typeface="Times New Roman"/>
                        </a:rPr>
                        <a:t>5</a:t>
                      </a:r>
                      <a:endParaRPr lang="hr-HR" sz="1200" dirty="0">
                        <a:latin typeface="+mn-lt"/>
                        <a:ea typeface="Calibri"/>
                        <a:cs typeface="Times New Roman"/>
                      </a:endParaRPr>
                    </a:p>
                  </a:txBody>
                  <a:tcPr marL="50800" marR="5080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0.8</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extLst>
                  <a:ext uri="{0D108BD9-81ED-4DB2-BD59-A6C34878D82A}">
                    <a16:rowId xmlns:a16="http://schemas.microsoft.com/office/drawing/2014/main" val="10006"/>
                  </a:ext>
                </a:extLst>
              </a:tr>
              <a:tr h="238842">
                <a:tc>
                  <a:txBody>
                    <a:bodyPr/>
                    <a:lstStyle/>
                    <a:p>
                      <a:pPr algn="l">
                        <a:spcAft>
                          <a:spcPts val="0"/>
                        </a:spcAft>
                      </a:pPr>
                      <a:r>
                        <a:rPr lang="hr-HR" sz="1200" dirty="0">
                          <a:solidFill>
                            <a:srgbClr val="000000"/>
                          </a:solidFill>
                          <a:latin typeface="+mn-lt"/>
                          <a:ea typeface="Times New Roman"/>
                          <a:cs typeface="Times New Roman"/>
                        </a:rPr>
                        <a:t>6</a:t>
                      </a:r>
                      <a:endParaRPr lang="hr-HR" sz="1200" dirty="0">
                        <a:latin typeface="+mn-lt"/>
                        <a:ea typeface="Calibri"/>
                        <a:cs typeface="Times New Roman"/>
                      </a:endParaRPr>
                    </a:p>
                  </a:txBody>
                  <a:tcPr marL="50800" marR="5080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0.8</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extLst>
                  <a:ext uri="{0D108BD9-81ED-4DB2-BD59-A6C34878D82A}">
                    <a16:rowId xmlns:a16="http://schemas.microsoft.com/office/drawing/2014/main" val="10007"/>
                  </a:ext>
                </a:extLst>
              </a:tr>
              <a:tr h="238842">
                <a:tc>
                  <a:txBody>
                    <a:bodyPr/>
                    <a:lstStyle/>
                    <a:p>
                      <a:pPr algn="l">
                        <a:spcAft>
                          <a:spcPts val="0"/>
                        </a:spcAft>
                      </a:pPr>
                      <a:r>
                        <a:rPr lang="hr-HR" sz="1200" dirty="0">
                          <a:solidFill>
                            <a:srgbClr val="000000"/>
                          </a:solidFill>
                          <a:latin typeface="+mn-lt"/>
                          <a:ea typeface="Times New Roman"/>
                          <a:cs typeface="Times New Roman"/>
                        </a:rPr>
                        <a:t>7</a:t>
                      </a:r>
                      <a:endParaRPr lang="hr-HR" sz="1200" dirty="0">
                        <a:latin typeface="+mn-lt"/>
                        <a:ea typeface="Calibri"/>
                        <a:cs typeface="Times New Roman"/>
                      </a:endParaRPr>
                    </a:p>
                  </a:txBody>
                  <a:tcPr marL="50800" marR="5080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0.8</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extLst>
                  <a:ext uri="{0D108BD9-81ED-4DB2-BD59-A6C34878D82A}">
                    <a16:rowId xmlns:a16="http://schemas.microsoft.com/office/drawing/2014/main" val="10008"/>
                  </a:ext>
                </a:extLst>
              </a:tr>
              <a:tr h="238842">
                <a:tc>
                  <a:txBody>
                    <a:bodyPr/>
                    <a:lstStyle/>
                    <a:p>
                      <a:pPr algn="l">
                        <a:spcAft>
                          <a:spcPts val="0"/>
                        </a:spcAft>
                      </a:pPr>
                      <a:r>
                        <a:rPr lang="hr-HR" sz="1200" dirty="0">
                          <a:solidFill>
                            <a:srgbClr val="000000"/>
                          </a:solidFill>
                          <a:latin typeface="+mn-lt"/>
                          <a:ea typeface="Times New Roman"/>
                          <a:cs typeface="Times New Roman"/>
                        </a:rPr>
                        <a:t>8</a:t>
                      </a:r>
                      <a:endParaRPr lang="hr-HR" sz="1200" dirty="0">
                        <a:latin typeface="+mn-lt"/>
                        <a:ea typeface="Calibri"/>
                        <a:cs typeface="Times New Roman"/>
                      </a:endParaRPr>
                    </a:p>
                  </a:txBody>
                  <a:tcPr marL="50800" marR="5080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0.8</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extLst>
                  <a:ext uri="{0D108BD9-81ED-4DB2-BD59-A6C34878D82A}">
                    <a16:rowId xmlns:a16="http://schemas.microsoft.com/office/drawing/2014/main" val="10009"/>
                  </a:ext>
                </a:extLst>
              </a:tr>
              <a:tr h="238842">
                <a:tc>
                  <a:txBody>
                    <a:bodyPr/>
                    <a:lstStyle/>
                    <a:p>
                      <a:pPr algn="l">
                        <a:spcAft>
                          <a:spcPts val="0"/>
                        </a:spcAft>
                      </a:pPr>
                      <a:r>
                        <a:rPr lang="hr-HR" sz="1200">
                          <a:solidFill>
                            <a:srgbClr val="000000"/>
                          </a:solidFill>
                          <a:latin typeface="+mn-lt"/>
                          <a:ea typeface="Times New Roman"/>
                          <a:cs typeface="Times New Roman"/>
                        </a:rPr>
                        <a:t>9</a:t>
                      </a:r>
                      <a:endParaRPr lang="hr-HR" sz="1200">
                        <a:latin typeface="+mn-lt"/>
                        <a:ea typeface="Calibri"/>
                        <a:cs typeface="Times New Roman"/>
                      </a:endParaRPr>
                    </a:p>
                  </a:txBody>
                  <a:tcPr marL="50800" marR="5080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0.85</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extLst>
                  <a:ext uri="{0D108BD9-81ED-4DB2-BD59-A6C34878D82A}">
                    <a16:rowId xmlns:a16="http://schemas.microsoft.com/office/drawing/2014/main" val="10010"/>
                  </a:ext>
                </a:extLst>
              </a:tr>
              <a:tr h="238842">
                <a:tc>
                  <a:txBody>
                    <a:bodyPr/>
                    <a:lstStyle/>
                    <a:p>
                      <a:pPr algn="l">
                        <a:spcAft>
                          <a:spcPts val="0"/>
                        </a:spcAft>
                      </a:pPr>
                      <a:r>
                        <a:rPr lang="hr-HR" sz="1200">
                          <a:solidFill>
                            <a:srgbClr val="000000"/>
                          </a:solidFill>
                          <a:latin typeface="+mn-lt"/>
                          <a:ea typeface="Times New Roman"/>
                          <a:cs typeface="Times New Roman"/>
                        </a:rPr>
                        <a:t>10</a:t>
                      </a:r>
                      <a:endParaRPr lang="hr-HR" sz="1200">
                        <a:latin typeface="+mn-lt"/>
                        <a:ea typeface="Calibri"/>
                        <a:cs typeface="Times New Roman"/>
                      </a:endParaRPr>
                    </a:p>
                  </a:txBody>
                  <a:tcPr marL="50800" marR="5080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0.85</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extLst>
                  <a:ext uri="{0D108BD9-81ED-4DB2-BD59-A6C34878D82A}">
                    <a16:rowId xmlns:a16="http://schemas.microsoft.com/office/drawing/2014/main" val="10011"/>
                  </a:ext>
                </a:extLst>
              </a:tr>
              <a:tr h="238842">
                <a:tc>
                  <a:txBody>
                    <a:bodyPr/>
                    <a:lstStyle/>
                    <a:p>
                      <a:pPr algn="l">
                        <a:spcAft>
                          <a:spcPts val="0"/>
                        </a:spcAft>
                      </a:pPr>
                      <a:r>
                        <a:rPr lang="hr-HR" sz="1200" dirty="0">
                          <a:solidFill>
                            <a:srgbClr val="000000"/>
                          </a:solidFill>
                          <a:latin typeface="+mn-lt"/>
                          <a:ea typeface="Times New Roman"/>
                          <a:cs typeface="Times New Roman"/>
                        </a:rPr>
                        <a:t>11</a:t>
                      </a:r>
                      <a:endParaRPr lang="hr-HR" sz="1200" dirty="0">
                        <a:latin typeface="+mn-lt"/>
                        <a:ea typeface="Calibri"/>
                        <a:cs typeface="Times New Roman"/>
                      </a:endParaRPr>
                    </a:p>
                  </a:txBody>
                  <a:tcPr marL="50800" marR="5080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0.85</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extLst>
                  <a:ext uri="{0D108BD9-81ED-4DB2-BD59-A6C34878D82A}">
                    <a16:rowId xmlns:a16="http://schemas.microsoft.com/office/drawing/2014/main" val="10012"/>
                  </a:ext>
                </a:extLst>
              </a:tr>
              <a:tr h="238842">
                <a:tc>
                  <a:txBody>
                    <a:bodyPr/>
                    <a:lstStyle/>
                    <a:p>
                      <a:pPr algn="l">
                        <a:spcAft>
                          <a:spcPts val="0"/>
                        </a:spcAft>
                      </a:pPr>
                      <a:r>
                        <a:rPr lang="hr-HR" sz="1200" dirty="0">
                          <a:solidFill>
                            <a:srgbClr val="000000"/>
                          </a:solidFill>
                          <a:latin typeface="+mn-lt"/>
                          <a:ea typeface="Times New Roman"/>
                          <a:cs typeface="Times New Roman"/>
                        </a:rPr>
                        <a:t>12</a:t>
                      </a:r>
                      <a:endParaRPr lang="hr-HR" sz="1200" dirty="0">
                        <a:latin typeface="+mn-lt"/>
                        <a:ea typeface="Calibri"/>
                        <a:cs typeface="Times New Roman"/>
                      </a:endParaRPr>
                    </a:p>
                  </a:txBody>
                  <a:tcPr marL="50800" marR="5080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0.85</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extLst>
                  <a:ext uri="{0D108BD9-81ED-4DB2-BD59-A6C34878D82A}">
                    <a16:rowId xmlns:a16="http://schemas.microsoft.com/office/drawing/2014/main" val="10013"/>
                  </a:ext>
                </a:extLst>
              </a:tr>
              <a:tr h="238842">
                <a:tc>
                  <a:txBody>
                    <a:bodyPr/>
                    <a:lstStyle/>
                    <a:p>
                      <a:pPr algn="l">
                        <a:spcAft>
                          <a:spcPts val="0"/>
                        </a:spcAft>
                      </a:pPr>
                      <a:r>
                        <a:rPr lang="hr-HR" sz="1200" dirty="0">
                          <a:solidFill>
                            <a:srgbClr val="000000"/>
                          </a:solidFill>
                          <a:latin typeface="+mn-lt"/>
                          <a:ea typeface="Times New Roman"/>
                          <a:cs typeface="Times New Roman"/>
                        </a:rPr>
                        <a:t>13</a:t>
                      </a:r>
                      <a:endParaRPr lang="hr-HR" sz="1200" dirty="0">
                        <a:latin typeface="+mn-lt"/>
                        <a:ea typeface="Calibri"/>
                        <a:cs typeface="Times New Roman"/>
                      </a:endParaRPr>
                    </a:p>
                  </a:txBody>
                  <a:tcPr marL="50800" marR="5080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0.85</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extLst>
                  <a:ext uri="{0D108BD9-81ED-4DB2-BD59-A6C34878D82A}">
                    <a16:rowId xmlns:a16="http://schemas.microsoft.com/office/drawing/2014/main" val="10014"/>
                  </a:ext>
                </a:extLst>
              </a:tr>
              <a:tr h="238842">
                <a:tc>
                  <a:txBody>
                    <a:bodyPr/>
                    <a:lstStyle/>
                    <a:p>
                      <a:pPr algn="l">
                        <a:spcAft>
                          <a:spcPts val="0"/>
                        </a:spcAft>
                      </a:pPr>
                      <a:r>
                        <a:rPr lang="hr-HR" sz="1200" dirty="0">
                          <a:solidFill>
                            <a:srgbClr val="000000"/>
                          </a:solidFill>
                          <a:latin typeface="+mn-lt"/>
                          <a:ea typeface="Times New Roman"/>
                          <a:cs typeface="Times New Roman"/>
                        </a:rPr>
                        <a:t>14</a:t>
                      </a:r>
                      <a:endParaRPr lang="hr-HR" sz="1200" dirty="0">
                        <a:latin typeface="+mn-lt"/>
                        <a:ea typeface="Calibri"/>
                        <a:cs typeface="Times New Roman"/>
                      </a:endParaRPr>
                    </a:p>
                  </a:txBody>
                  <a:tcPr marL="50800" marR="5080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a:solidFill>
                            <a:srgbClr val="000000"/>
                          </a:solidFill>
                          <a:latin typeface="+mn-lt"/>
                          <a:ea typeface="Times New Roman"/>
                          <a:cs typeface="Times New Roman"/>
                        </a:rPr>
                        <a:t>0.85</a:t>
                      </a:r>
                      <a:endParaRPr lang="hr-HR" sz="1200">
                        <a:latin typeface="+mn-lt"/>
                        <a:ea typeface="Calibri"/>
                        <a:cs typeface="Times New Roman"/>
                      </a:endParaRPr>
                    </a:p>
                  </a:txBody>
                  <a:tcPr marL="50800" marR="50800" marT="0" marB="0" anchor="b">
                    <a:lnL>
                      <a:noFill/>
                    </a:lnL>
                    <a:lnR>
                      <a:noFill/>
                    </a:lnR>
                    <a:lnT>
                      <a:noFill/>
                    </a:lnT>
                    <a:lnB>
                      <a:noFill/>
                    </a:lnB>
                  </a:tcPr>
                </a:tc>
                <a:tc>
                  <a:txBody>
                    <a:bodyPr/>
                    <a:lstStyle/>
                    <a:p>
                      <a:pPr algn="ctr">
                        <a:spcAft>
                          <a:spcPts val="0"/>
                        </a:spcAft>
                      </a:pPr>
                      <a:r>
                        <a:rPr lang="hr-HR" sz="1200" dirty="0">
                          <a:solidFill>
                            <a:srgbClr val="000000"/>
                          </a:solidFill>
                          <a:latin typeface="+mn-lt"/>
                          <a:ea typeface="Times New Roman"/>
                          <a:cs typeface="Times New Roman"/>
                        </a:rPr>
                        <a:t>0.95</a:t>
                      </a:r>
                      <a:endParaRPr lang="hr-HR" sz="1200" dirty="0">
                        <a:latin typeface="+mn-lt"/>
                        <a:ea typeface="Calibri"/>
                        <a:cs typeface="Times New Roman"/>
                      </a:endParaRPr>
                    </a:p>
                  </a:txBody>
                  <a:tcPr marL="50800" marR="50800" marT="0" marB="0" anchor="b">
                    <a:lnL>
                      <a:noFill/>
                    </a:lnL>
                    <a:lnR>
                      <a:noFill/>
                    </a:lnR>
                    <a:lnT>
                      <a:noFill/>
                    </a:lnT>
                    <a:lnB>
                      <a:noFill/>
                    </a:lnB>
                  </a:tcPr>
                </a:tc>
                <a:extLst>
                  <a:ext uri="{0D108BD9-81ED-4DB2-BD59-A6C34878D82A}">
                    <a16:rowId xmlns:a16="http://schemas.microsoft.com/office/drawing/2014/main" val="10015"/>
                  </a:ext>
                </a:extLst>
              </a:tr>
            </a:tbl>
          </a:graphicData>
        </a:graphic>
      </p:graphicFrame>
      <p:grpSp>
        <p:nvGrpSpPr>
          <p:cNvPr id="3" name="Group 4"/>
          <p:cNvGrpSpPr>
            <a:grpSpLocks/>
          </p:cNvGrpSpPr>
          <p:nvPr/>
        </p:nvGrpSpPr>
        <p:grpSpPr bwMode="auto">
          <a:xfrm>
            <a:off x="0" y="785813"/>
            <a:ext cx="331788" cy="857250"/>
            <a:chOff x="785786" y="785794"/>
            <a:chExt cx="331471" cy="928694"/>
          </a:xfrm>
        </p:grpSpPr>
        <p:sp>
          <p:nvSpPr>
            <p:cNvPr id="4" name="Rectangle 3"/>
            <p:cNvSpPr/>
            <p:nvPr/>
          </p:nvSpPr>
          <p:spPr>
            <a:xfrm flipH="1">
              <a:off x="785786" y="785794"/>
              <a:ext cx="214108"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5" name="Rectangle 4"/>
            <p:cNvSpPr/>
            <p:nvPr/>
          </p:nvSpPr>
          <p:spPr>
            <a:xfrm>
              <a:off x="1071263" y="785794"/>
              <a:ext cx="45994"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grpSp>
      <p:sp>
        <p:nvSpPr>
          <p:cNvPr id="6" name="Title 1"/>
          <p:cNvSpPr txBox="1">
            <a:spLocks/>
          </p:cNvSpPr>
          <p:nvPr/>
        </p:nvSpPr>
        <p:spPr>
          <a:xfrm>
            <a:off x="428625" y="928688"/>
            <a:ext cx="7715250" cy="714375"/>
          </a:xfrm>
          <a:prstGeom prst="rect">
            <a:avLst/>
          </a:prstGeom>
        </p:spPr>
        <p:txBody>
          <a:bodyPr/>
          <a:lstStyle/>
          <a:p>
            <a:pPr>
              <a:defRPr/>
            </a:pPr>
            <a:r>
              <a:rPr lang="hr-HR" sz="3200" b="1" kern="0" dirty="0" err="1">
                <a:latin typeface="Arial" pitchFamily="34" charset="0"/>
                <a:ea typeface="+mj-ea"/>
                <a:cs typeface="Arial" pitchFamily="34" charset="0"/>
              </a:rPr>
              <a:t>Matrix</a:t>
            </a:r>
            <a:r>
              <a:rPr lang="hr-HR" sz="3200" b="1" kern="0" dirty="0">
                <a:latin typeface="Arial" pitchFamily="34" charset="0"/>
                <a:ea typeface="+mj-ea"/>
                <a:cs typeface="Arial" pitchFamily="34" charset="0"/>
              </a:rPr>
              <a:t>: </a:t>
            </a:r>
            <a:r>
              <a:rPr lang="hr-HR" sz="3200" b="1" kern="0" dirty="0" err="1">
                <a:latin typeface="Arial" pitchFamily="34" charset="0"/>
                <a:ea typeface="+mj-ea"/>
                <a:cs typeface="Arial" pitchFamily="34" charset="0"/>
              </a:rPr>
              <a:t>Fast</a:t>
            </a:r>
            <a:r>
              <a:rPr lang="hr-HR" sz="3200" b="1" kern="0" dirty="0">
                <a:latin typeface="Arial" pitchFamily="34" charset="0"/>
                <a:ea typeface="+mj-ea"/>
                <a:cs typeface="Arial" pitchFamily="34" charset="0"/>
              </a:rPr>
              <a:t> </a:t>
            </a:r>
            <a:r>
              <a:rPr lang="hr-HR" sz="3200" b="1" kern="0" dirty="0" err="1">
                <a:latin typeface="Arial" pitchFamily="34" charset="0"/>
                <a:ea typeface="+mj-ea"/>
                <a:cs typeface="Arial" pitchFamily="34" charset="0"/>
              </a:rPr>
              <a:t>growth</a:t>
            </a:r>
            <a:r>
              <a:rPr lang="hr-HR" sz="3200" b="1" kern="0" dirty="0">
                <a:latin typeface="Arial" pitchFamily="34" charset="0"/>
                <a:ea typeface="+mj-ea"/>
                <a:cs typeface="Arial" pitchFamily="34" charset="0"/>
              </a:rPr>
              <a:t>, hi </a:t>
            </a:r>
            <a:r>
              <a:rPr lang="hr-HR" sz="3200" b="1" kern="0" dirty="0" err="1">
                <a:latin typeface="Arial" pitchFamily="34" charset="0"/>
                <a:ea typeface="+mj-ea"/>
                <a:cs typeface="Arial" pitchFamily="34" charset="0"/>
              </a:rPr>
              <a:t>reproduction</a:t>
            </a:r>
            <a:endParaRPr lang="hr-HR" sz="3200" b="1" kern="0" dirty="0">
              <a:latin typeface="Arial" pitchFamily="34" charset="0"/>
              <a:ea typeface="+mj-ea"/>
              <a:cs typeface="Arial" pitchFamily="34" charset="0"/>
            </a:endParaRPr>
          </a:p>
        </p:txBody>
      </p:sp>
      <p:sp>
        <p:nvSpPr>
          <p:cNvPr id="7" name="Slide Number Placeholder 6"/>
          <p:cNvSpPr>
            <a:spLocks noGrp="1"/>
          </p:cNvSpPr>
          <p:nvPr>
            <p:ph type="sldNum" sz="quarter" idx="12"/>
          </p:nvPr>
        </p:nvSpPr>
        <p:spPr/>
        <p:txBody>
          <a:bodyPr/>
          <a:lstStyle/>
          <a:p>
            <a:fld id="{3838F80C-5FC2-4846-9ADB-39107FF86D14}" type="slidenum">
              <a:rPr lang="en-US" smtClean="0"/>
              <a:t>34</a:t>
            </a:fld>
            <a:endParaRPr lang="en-US"/>
          </a:p>
        </p:txBody>
      </p:sp>
    </p:spTree>
    <p:extLst>
      <p:ext uri="{BB962C8B-B14F-4D97-AF65-F5344CB8AC3E}">
        <p14:creationId xmlns:p14="http://schemas.microsoft.com/office/powerpoint/2010/main" val="36321988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txBox="1">
            <a:spLocks/>
          </p:cNvSpPr>
          <p:nvPr/>
        </p:nvSpPr>
        <p:spPr>
          <a:xfrm>
            <a:off x="785812" y="857250"/>
            <a:ext cx="7596188" cy="642938"/>
          </a:xfrm>
          <a:prstGeom prst="rect">
            <a:avLst/>
          </a:prstGeom>
        </p:spPr>
        <p:txBody>
          <a:bodyPr/>
          <a:lstStyle/>
          <a:p>
            <a:pPr>
              <a:defRPr/>
            </a:pPr>
            <a:r>
              <a:rPr lang="hr-HR" sz="3200" b="1" dirty="0" smtClean="0">
                <a:latin typeface="Arial" pitchFamily="34" charset="0"/>
                <a:ea typeface="+mj-ea"/>
                <a:cs typeface="Arial" pitchFamily="34" charset="0"/>
              </a:rPr>
              <a:t>R</a:t>
            </a:r>
            <a:r>
              <a:rPr lang="en-US" sz="3200" b="1" dirty="0" err="1" smtClean="0">
                <a:latin typeface="Arial" pitchFamily="34" charset="0"/>
                <a:ea typeface="+mj-ea"/>
                <a:cs typeface="Arial" pitchFamily="34" charset="0"/>
              </a:rPr>
              <a:t>eproductive</a:t>
            </a:r>
            <a:r>
              <a:rPr lang="en-US" sz="3200" b="1" dirty="0" smtClean="0">
                <a:latin typeface="Arial" pitchFamily="34" charset="0"/>
                <a:ea typeface="+mj-ea"/>
                <a:cs typeface="Arial" pitchFamily="34" charset="0"/>
              </a:rPr>
              <a:t> value</a:t>
            </a:r>
            <a:r>
              <a:rPr lang="hr-HR" sz="3200" b="1" dirty="0" smtClean="0">
                <a:latin typeface="Arial" pitchFamily="34" charset="0"/>
                <a:ea typeface="+mj-ea"/>
                <a:cs typeface="Arial" pitchFamily="34" charset="0"/>
              </a:rPr>
              <a:t> </a:t>
            </a:r>
            <a:r>
              <a:rPr lang="en-US" sz="3200" b="1" dirty="0">
                <a:latin typeface="Arial" pitchFamily="34" charset="0"/>
                <a:ea typeface="+mj-ea"/>
                <a:cs typeface="Arial" pitchFamily="34" charset="0"/>
              </a:rPr>
              <a:t>calculation</a:t>
            </a:r>
          </a:p>
        </p:txBody>
      </p:sp>
      <p:grpSp>
        <p:nvGrpSpPr>
          <p:cNvPr id="2" name="Group 2"/>
          <p:cNvGrpSpPr>
            <a:grpSpLocks/>
          </p:cNvGrpSpPr>
          <p:nvPr/>
        </p:nvGrpSpPr>
        <p:grpSpPr bwMode="auto">
          <a:xfrm>
            <a:off x="357188" y="785813"/>
            <a:ext cx="331787" cy="857250"/>
            <a:chOff x="785786" y="785794"/>
            <a:chExt cx="331471" cy="928694"/>
          </a:xfrm>
        </p:grpSpPr>
        <p:sp>
          <p:nvSpPr>
            <p:cNvPr id="7" name="Rectangle 6"/>
            <p:cNvSpPr/>
            <p:nvPr/>
          </p:nvSpPr>
          <p:spPr>
            <a:xfrm flipH="1">
              <a:off x="785786" y="785794"/>
              <a:ext cx="214108"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8" name="Rectangle 7"/>
            <p:cNvSpPr/>
            <p:nvPr/>
          </p:nvSpPr>
          <p:spPr>
            <a:xfrm>
              <a:off x="1071264" y="785794"/>
              <a:ext cx="45993"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grpSp>
      <p:sp>
        <p:nvSpPr>
          <p:cNvPr id="24583" name="Rectangle 3"/>
          <p:cNvSpPr txBox="1">
            <a:spLocks noChangeArrowheads="1"/>
          </p:cNvSpPr>
          <p:nvPr/>
        </p:nvSpPr>
        <p:spPr bwMode="auto">
          <a:xfrm>
            <a:off x="571500" y="2286000"/>
            <a:ext cx="8429625" cy="3500438"/>
          </a:xfrm>
          <a:prstGeom prst="rect">
            <a:avLst/>
          </a:prstGeom>
          <a:noFill/>
          <a:ln w="9525">
            <a:noFill/>
            <a:miter lim="800000"/>
            <a:headEnd/>
            <a:tailEnd/>
          </a:ln>
        </p:spPr>
        <p:txBody>
          <a:bodyPr/>
          <a:lstStyle/>
          <a:p>
            <a:r>
              <a:rPr lang="en-US" dirty="0">
                <a:solidFill>
                  <a:srgbClr val="EA5C1C"/>
                </a:solidFill>
                <a:latin typeface="Lucida Sans" pitchFamily="34" charset="0"/>
                <a:sym typeface="Symbol" pitchFamily="18" charset="2"/>
              </a:rPr>
              <a:t>▪  </a:t>
            </a:r>
            <a:r>
              <a:rPr lang="en-US" dirty="0">
                <a:latin typeface="Lucida Sans" pitchFamily="34" charset="0"/>
                <a:sym typeface="Symbol" pitchFamily="18" charset="2"/>
              </a:rPr>
              <a:t>Software: “</a:t>
            </a:r>
            <a:r>
              <a:rPr lang="en-US" i="1" dirty="0" err="1">
                <a:latin typeface="Lucida Sans" pitchFamily="34" charset="0"/>
              </a:rPr>
              <a:t>PopTools</a:t>
            </a:r>
            <a:r>
              <a:rPr lang="en-US" dirty="0">
                <a:latin typeface="Lucida Sans" pitchFamily="34" charset="0"/>
              </a:rPr>
              <a:t>” (http://www.cse.csiro.au/poptools/)</a:t>
            </a:r>
          </a:p>
          <a:p>
            <a:endParaRPr lang="en-US" sz="1000" dirty="0">
              <a:latin typeface="Lucida Sans" pitchFamily="34" charset="0"/>
            </a:endParaRPr>
          </a:p>
          <a:p>
            <a:pPr>
              <a:buFont typeface="Arial" charset="0"/>
              <a:buNone/>
            </a:pPr>
            <a:r>
              <a:rPr lang="en-US" dirty="0">
                <a:solidFill>
                  <a:srgbClr val="EA5C1C"/>
                </a:solidFill>
                <a:latin typeface="Lucida Sans" pitchFamily="34" charset="0"/>
                <a:sym typeface="Symbol" pitchFamily="18" charset="2"/>
              </a:rPr>
              <a:t>▪  </a:t>
            </a:r>
            <a:r>
              <a:rPr lang="en-US" dirty="0">
                <a:latin typeface="Lucida Sans" pitchFamily="34" charset="0"/>
              </a:rPr>
              <a:t>Excel add-in for analysis of matrix population models, simulation of  </a:t>
            </a:r>
          </a:p>
          <a:p>
            <a:pPr>
              <a:buFont typeface="Arial" charset="0"/>
              <a:buNone/>
            </a:pPr>
            <a:r>
              <a:rPr lang="en-US" dirty="0">
                <a:latin typeface="Lucida Sans" pitchFamily="34" charset="0"/>
              </a:rPr>
              <a:t>   stochastic  processes and calculation of bootstrap</a:t>
            </a:r>
          </a:p>
          <a:p>
            <a:pPr>
              <a:buFont typeface="Arial" charset="0"/>
              <a:buNone/>
            </a:pPr>
            <a:endParaRPr lang="en-US" sz="1000" dirty="0"/>
          </a:p>
          <a:p>
            <a:r>
              <a:rPr lang="en-US" dirty="0">
                <a:solidFill>
                  <a:srgbClr val="EA5C1C"/>
                </a:solidFill>
                <a:latin typeface="Lucida Sans" pitchFamily="34" charset="0"/>
                <a:sym typeface="Symbol" pitchFamily="18" charset="2"/>
              </a:rPr>
              <a:t>▪</a:t>
            </a:r>
            <a:r>
              <a:rPr lang="en-US" dirty="0">
                <a:latin typeface="Lucida Sans" pitchFamily="34" charset="0"/>
                <a:sym typeface="Symbol" pitchFamily="18" charset="2"/>
              </a:rPr>
              <a:t>  RV: t</a:t>
            </a:r>
            <a:r>
              <a:rPr lang="en-US" dirty="0">
                <a:latin typeface="Lucida Sans" pitchFamily="34" charset="0"/>
              </a:rPr>
              <a:t>he “left eigenvector” of a transition matrix (Caswell 1978)</a:t>
            </a:r>
          </a:p>
          <a:p>
            <a:endParaRPr lang="en-US" sz="1000" dirty="0">
              <a:latin typeface="Lucida Sans" pitchFamily="34" charset="0"/>
            </a:endParaRPr>
          </a:p>
          <a:p>
            <a:r>
              <a:rPr lang="en-US" sz="2800" b="1" dirty="0">
                <a:solidFill>
                  <a:srgbClr val="C00000"/>
                </a:solidFill>
                <a:latin typeface="Lucida Sans" pitchFamily="34" charset="0"/>
              </a:rPr>
              <a:t>  →</a:t>
            </a:r>
            <a:r>
              <a:rPr lang="en-US" dirty="0">
                <a:latin typeface="Lucida Sans" pitchFamily="34" charset="0"/>
              </a:rPr>
              <a:t> RV of each age-class </a:t>
            </a:r>
          </a:p>
          <a:p>
            <a:endParaRPr lang="en-US" sz="1000" dirty="0">
              <a:latin typeface="Lucida Sans" pitchFamily="34" charset="0"/>
            </a:endParaRPr>
          </a:p>
          <a:p>
            <a:r>
              <a:rPr lang="en-US" dirty="0">
                <a:solidFill>
                  <a:srgbClr val="EA5C1C"/>
                </a:solidFill>
                <a:latin typeface="Lucida Sans" pitchFamily="34" charset="0"/>
                <a:sym typeface="Symbol" pitchFamily="18" charset="2"/>
              </a:rPr>
              <a:t>▪  </a:t>
            </a:r>
            <a:r>
              <a:rPr lang="en-US" dirty="0">
                <a:latin typeface="Lucida Sans" pitchFamily="34" charset="0"/>
              </a:rPr>
              <a:t>RV of each age-class </a:t>
            </a:r>
            <a:r>
              <a:rPr lang="en-US" b="1" dirty="0">
                <a:latin typeface="Lucida Sans" pitchFamily="34" charset="0"/>
              </a:rPr>
              <a:t>scaled</a:t>
            </a:r>
            <a:r>
              <a:rPr lang="en-US" dirty="0">
                <a:latin typeface="Lucida Sans" pitchFamily="34" charset="0"/>
              </a:rPr>
              <a:t> to RV </a:t>
            </a:r>
            <a:r>
              <a:rPr lang="en-US" dirty="0" smtClean="0">
                <a:latin typeface="Lucida Sans" pitchFamily="34" charset="0"/>
              </a:rPr>
              <a:t>of </a:t>
            </a:r>
            <a:r>
              <a:rPr lang="en-US" dirty="0">
                <a:latin typeface="Lucida Sans" pitchFamily="34" charset="0"/>
              </a:rPr>
              <a:t>adults </a:t>
            </a:r>
            <a:r>
              <a:rPr lang="en-US" dirty="0" smtClean="0">
                <a:latin typeface="Lucida Sans" pitchFamily="34" charset="0"/>
              </a:rPr>
              <a:t>(adult RV </a:t>
            </a:r>
            <a:r>
              <a:rPr lang="en-US" dirty="0">
                <a:latin typeface="Lucida Sans" pitchFamily="34" charset="0"/>
              </a:rPr>
              <a:t>= 1)</a:t>
            </a:r>
          </a:p>
          <a:p>
            <a:endParaRPr lang="en-US" sz="1000" dirty="0">
              <a:latin typeface="Lucida Sans" pitchFamily="34" charset="0"/>
            </a:endParaRPr>
          </a:p>
          <a:p>
            <a:r>
              <a:rPr lang="en-US" sz="2800" b="1" dirty="0">
                <a:solidFill>
                  <a:srgbClr val="C00000"/>
                </a:solidFill>
                <a:latin typeface="Lucida Sans" pitchFamily="34" charset="0"/>
              </a:rPr>
              <a:t>  →</a:t>
            </a:r>
            <a:r>
              <a:rPr lang="en-US" dirty="0">
                <a:latin typeface="Lucida Sans" pitchFamily="34" charset="0"/>
              </a:rPr>
              <a:t> “</a:t>
            </a:r>
            <a:r>
              <a:rPr lang="en-US" dirty="0">
                <a:solidFill>
                  <a:srgbClr val="C00000"/>
                </a:solidFill>
                <a:latin typeface="Lucida Sans" pitchFamily="34" charset="0"/>
              </a:rPr>
              <a:t>Adult Equivalents</a:t>
            </a:r>
            <a:r>
              <a:rPr lang="en-US" dirty="0">
                <a:latin typeface="Lucida Sans" pitchFamily="34" charset="0"/>
              </a:rPr>
              <a:t>” (</a:t>
            </a:r>
            <a:r>
              <a:rPr lang="en-US" i="1" dirty="0">
                <a:latin typeface="Lucida Sans" pitchFamily="34" charset="0"/>
              </a:rPr>
              <a:t>relative</a:t>
            </a:r>
            <a:r>
              <a:rPr lang="en-US" dirty="0">
                <a:latin typeface="Lucida Sans" pitchFamily="34" charset="0"/>
              </a:rPr>
              <a:t> value of </a:t>
            </a:r>
            <a:r>
              <a:rPr lang="en-US" dirty="0" smtClean="0">
                <a:latin typeface="Lucida Sans" pitchFamily="34" charset="0"/>
              </a:rPr>
              <a:t>individuals </a:t>
            </a:r>
            <a:r>
              <a:rPr lang="en-US" dirty="0">
                <a:latin typeface="Lucida Sans" pitchFamily="34" charset="0"/>
              </a:rPr>
              <a:t>in </a:t>
            </a:r>
            <a:r>
              <a:rPr lang="hr-HR" dirty="0">
                <a:latin typeface="Lucida Sans" pitchFamily="34" charset="0"/>
              </a:rPr>
              <a:t>each </a:t>
            </a:r>
            <a:r>
              <a:rPr lang="en-US" dirty="0">
                <a:latin typeface="Lucida Sans" pitchFamily="34" charset="0"/>
              </a:rPr>
              <a:t>age-</a:t>
            </a:r>
          </a:p>
          <a:p>
            <a:r>
              <a:rPr lang="en-US" dirty="0">
                <a:latin typeface="Lucida Sans" pitchFamily="34" charset="0"/>
              </a:rPr>
              <a:t>                                         classes in comparison to adult)  </a:t>
            </a:r>
          </a:p>
        </p:txBody>
      </p:sp>
      <p:sp>
        <p:nvSpPr>
          <p:cNvPr id="3" name="Slide Number Placeholder 2"/>
          <p:cNvSpPr>
            <a:spLocks noGrp="1"/>
          </p:cNvSpPr>
          <p:nvPr>
            <p:ph type="sldNum" sz="quarter" idx="12"/>
          </p:nvPr>
        </p:nvSpPr>
        <p:spPr/>
        <p:txBody>
          <a:bodyPr/>
          <a:lstStyle/>
          <a:p>
            <a:fld id="{3838F80C-5FC2-4846-9ADB-39107FF86D14}" type="slidenum">
              <a:rPr lang="en-US" smtClean="0"/>
              <a:t>35</a:t>
            </a:fld>
            <a:endParaRPr lang="en-US"/>
          </a:p>
        </p:txBody>
      </p:sp>
    </p:spTree>
    <p:extLst>
      <p:ext uri="{BB962C8B-B14F-4D97-AF65-F5344CB8AC3E}">
        <p14:creationId xmlns:p14="http://schemas.microsoft.com/office/powerpoint/2010/main" val="353725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583">
                                            <p:txEl>
                                              <p:pRg st="0" end="0"/>
                                            </p:txEl>
                                          </p:spTgt>
                                        </p:tgtEl>
                                        <p:attrNameLst>
                                          <p:attrName>style.visibility</p:attrName>
                                        </p:attrNameLst>
                                      </p:cBhvr>
                                      <p:to>
                                        <p:strVal val="visible"/>
                                      </p:to>
                                    </p:set>
                                    <p:animEffect transition="in" filter="wipe(left)">
                                      <p:cBhvr>
                                        <p:cTn id="7" dur="500"/>
                                        <p:tgtEl>
                                          <p:spTgt spid="2458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4583">
                                            <p:txEl>
                                              <p:pRg st="2" end="2"/>
                                            </p:txEl>
                                          </p:spTgt>
                                        </p:tgtEl>
                                        <p:attrNameLst>
                                          <p:attrName>style.visibility</p:attrName>
                                        </p:attrNameLst>
                                      </p:cBhvr>
                                      <p:to>
                                        <p:strVal val="visible"/>
                                      </p:to>
                                    </p:set>
                                    <p:animEffect transition="in" filter="wipe(left)">
                                      <p:cBhvr>
                                        <p:cTn id="10" dur="500"/>
                                        <p:tgtEl>
                                          <p:spTgt spid="2458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4583">
                                            <p:txEl>
                                              <p:pRg st="3" end="3"/>
                                            </p:txEl>
                                          </p:spTgt>
                                        </p:tgtEl>
                                        <p:attrNameLst>
                                          <p:attrName>style.visibility</p:attrName>
                                        </p:attrNameLst>
                                      </p:cBhvr>
                                      <p:to>
                                        <p:strVal val="visible"/>
                                      </p:to>
                                    </p:set>
                                    <p:animEffect transition="in" filter="wipe(left)">
                                      <p:cBhvr>
                                        <p:cTn id="13" dur="500"/>
                                        <p:tgtEl>
                                          <p:spTgt spid="24583">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4583">
                                            <p:txEl>
                                              <p:pRg st="5" end="5"/>
                                            </p:txEl>
                                          </p:spTgt>
                                        </p:tgtEl>
                                        <p:attrNameLst>
                                          <p:attrName>style.visibility</p:attrName>
                                        </p:attrNameLst>
                                      </p:cBhvr>
                                      <p:to>
                                        <p:strVal val="visible"/>
                                      </p:to>
                                    </p:set>
                                    <p:animEffect transition="in" filter="wipe(left)">
                                      <p:cBhvr>
                                        <p:cTn id="16" dur="500"/>
                                        <p:tgtEl>
                                          <p:spTgt spid="24583">
                                            <p:txEl>
                                              <p:pRg st="5" end="5"/>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4583">
                                            <p:txEl>
                                              <p:pRg st="7" end="7"/>
                                            </p:txEl>
                                          </p:spTgt>
                                        </p:tgtEl>
                                        <p:attrNameLst>
                                          <p:attrName>style.visibility</p:attrName>
                                        </p:attrNameLst>
                                      </p:cBhvr>
                                      <p:to>
                                        <p:strVal val="visible"/>
                                      </p:to>
                                    </p:set>
                                    <p:animEffect transition="in" filter="wipe(left)">
                                      <p:cBhvr>
                                        <p:cTn id="19" dur="500"/>
                                        <p:tgtEl>
                                          <p:spTgt spid="2458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583">
                                            <p:txEl>
                                              <p:pRg st="9" end="9"/>
                                            </p:txEl>
                                          </p:spTgt>
                                        </p:tgtEl>
                                        <p:attrNameLst>
                                          <p:attrName>style.visibility</p:attrName>
                                        </p:attrNameLst>
                                      </p:cBhvr>
                                      <p:to>
                                        <p:strVal val="visible"/>
                                      </p:to>
                                    </p:set>
                                    <p:animEffect transition="in" filter="wipe(left)">
                                      <p:cBhvr>
                                        <p:cTn id="24" dur="500"/>
                                        <p:tgtEl>
                                          <p:spTgt spid="24583">
                                            <p:txEl>
                                              <p:pRg st="9" end="9"/>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24583">
                                            <p:txEl>
                                              <p:pRg st="11" end="11"/>
                                            </p:txEl>
                                          </p:spTgt>
                                        </p:tgtEl>
                                        <p:attrNameLst>
                                          <p:attrName>style.visibility</p:attrName>
                                        </p:attrNameLst>
                                      </p:cBhvr>
                                      <p:to>
                                        <p:strVal val="visible"/>
                                      </p:to>
                                    </p:set>
                                    <p:animEffect transition="in" filter="wipe(left)">
                                      <p:cBhvr>
                                        <p:cTn id="27" dur="500"/>
                                        <p:tgtEl>
                                          <p:spTgt spid="24583">
                                            <p:txEl>
                                              <p:pRg st="11" end="1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24583">
                                            <p:txEl>
                                              <p:pRg st="12" end="12"/>
                                            </p:txEl>
                                          </p:spTgt>
                                        </p:tgtEl>
                                        <p:attrNameLst>
                                          <p:attrName>style.visibility</p:attrName>
                                        </p:attrNameLst>
                                      </p:cBhvr>
                                      <p:to>
                                        <p:strVal val="visible"/>
                                      </p:to>
                                    </p:set>
                                    <p:animEffect transition="in" filter="wipe(left)">
                                      <p:cBhvr>
                                        <p:cTn id="30" dur="500"/>
                                        <p:tgtEl>
                                          <p:spTgt spid="2458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5929313"/>
            <a:ext cx="9144000" cy="928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026" name="Object 9"/>
          <p:cNvGraphicFramePr>
            <a:graphicFrameLocks noChangeAspect="1"/>
          </p:cNvGraphicFramePr>
          <p:nvPr/>
        </p:nvGraphicFramePr>
        <p:xfrm>
          <a:off x="1908175" y="1268413"/>
          <a:ext cx="5946775" cy="2844800"/>
        </p:xfrm>
        <a:graphic>
          <a:graphicData uri="http://schemas.openxmlformats.org/presentationml/2006/ole">
            <mc:AlternateContent xmlns:mc="http://schemas.openxmlformats.org/markup-compatibility/2006">
              <mc:Choice xmlns:v="urn:schemas-microsoft-com:vml" Requires="v">
                <p:oleObj spid="_x0000_s1040" name="Chart" r:id="rId3" imgW="7286625" imgH="3486150" progId="Excel.Sheet.8">
                  <p:embed/>
                </p:oleObj>
              </mc:Choice>
              <mc:Fallback>
                <p:oleObj name="Chart" r:id="rId3" imgW="7286625" imgH="348615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268413"/>
                        <a:ext cx="5946775" cy="28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3"/>
          <p:cNvSpPr>
            <a:spLocks noChangeArrowheads="1"/>
          </p:cNvSpPr>
          <p:nvPr/>
        </p:nvSpPr>
        <p:spPr bwMode="auto">
          <a:xfrm>
            <a:off x="395288" y="923925"/>
            <a:ext cx="7034212" cy="504825"/>
          </a:xfrm>
          <a:prstGeom prst="rect">
            <a:avLst/>
          </a:prstGeom>
          <a:noFill/>
          <a:ln w="9525">
            <a:noFill/>
            <a:miter lim="800000"/>
            <a:headEnd/>
            <a:tailEnd/>
          </a:ln>
        </p:spPr>
        <p:txBody>
          <a:bodyPr anchor="ctr"/>
          <a:lstStyle/>
          <a:p>
            <a:r>
              <a:rPr lang="hr-HR" sz="2800" b="1"/>
              <a:t>M</a:t>
            </a:r>
            <a:r>
              <a:rPr lang="en-US" sz="2800" b="1"/>
              <a:t>odel</a:t>
            </a:r>
            <a:r>
              <a:rPr lang="hr-HR" sz="2800" b="1"/>
              <a:t> results – reproductive values</a:t>
            </a:r>
            <a:endParaRPr lang="en-US" sz="2800" b="1"/>
          </a:p>
        </p:txBody>
      </p:sp>
      <p:sp>
        <p:nvSpPr>
          <p:cNvPr id="1030" name="Text Box 24"/>
          <p:cNvSpPr txBox="1">
            <a:spLocks noChangeArrowheads="1"/>
          </p:cNvSpPr>
          <p:nvPr/>
        </p:nvSpPr>
        <p:spPr bwMode="auto">
          <a:xfrm rot="-5400000">
            <a:off x="-313531" y="3490119"/>
            <a:ext cx="3887787" cy="739775"/>
          </a:xfrm>
          <a:prstGeom prst="rect">
            <a:avLst/>
          </a:prstGeom>
          <a:noFill/>
          <a:ln w="9525" algn="ctr">
            <a:noFill/>
            <a:miter lim="800000"/>
            <a:headEnd/>
            <a:tailEnd/>
          </a:ln>
        </p:spPr>
        <p:txBody>
          <a:bodyPr>
            <a:spAutoFit/>
          </a:bodyPr>
          <a:lstStyle/>
          <a:p>
            <a:pPr algn="ctr">
              <a:spcBef>
                <a:spcPct val="50000"/>
              </a:spcBef>
            </a:pPr>
            <a:r>
              <a:rPr lang="hr-HR" sz="1700"/>
              <a:t>Reproductive value, relative to adult </a:t>
            </a:r>
          </a:p>
          <a:p>
            <a:pPr algn="ctr">
              <a:spcBef>
                <a:spcPct val="50000"/>
              </a:spcBef>
            </a:pPr>
            <a:r>
              <a:rPr lang="hr-HR" sz="1700"/>
              <a:t>“Adult Equivalent”</a:t>
            </a:r>
            <a:endParaRPr lang="en-US" sz="1700"/>
          </a:p>
        </p:txBody>
      </p:sp>
      <p:graphicFrame>
        <p:nvGraphicFramePr>
          <p:cNvPr id="1027" name="Object 12"/>
          <p:cNvGraphicFramePr>
            <a:graphicFrameLocks noChangeAspect="1"/>
          </p:cNvGraphicFramePr>
          <p:nvPr/>
        </p:nvGraphicFramePr>
        <p:xfrm>
          <a:off x="1865313" y="3862388"/>
          <a:ext cx="6019800" cy="2879725"/>
        </p:xfrm>
        <a:graphic>
          <a:graphicData uri="http://schemas.openxmlformats.org/presentationml/2006/ole">
            <mc:AlternateContent xmlns:mc="http://schemas.openxmlformats.org/markup-compatibility/2006">
              <mc:Choice xmlns:v="urn:schemas-microsoft-com:vml" Requires="v">
                <p:oleObj spid="_x0000_s1041" name="Chart" r:id="rId5" imgW="7286625" imgH="3486150" progId="Excel.Sheet.8">
                  <p:embed/>
                </p:oleObj>
              </mc:Choice>
              <mc:Fallback>
                <p:oleObj name="Chart" r:id="rId5" imgW="7286625" imgH="348615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313" y="3862388"/>
                        <a:ext cx="601980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Text Box 13"/>
          <p:cNvSpPr txBox="1">
            <a:spLocks noChangeArrowheads="1"/>
          </p:cNvSpPr>
          <p:nvPr/>
        </p:nvSpPr>
        <p:spPr bwMode="auto">
          <a:xfrm>
            <a:off x="4067175" y="6518275"/>
            <a:ext cx="792163" cy="336550"/>
          </a:xfrm>
          <a:prstGeom prst="rect">
            <a:avLst/>
          </a:prstGeom>
          <a:noFill/>
          <a:ln w="9525">
            <a:noFill/>
            <a:miter lim="800000"/>
            <a:headEnd/>
            <a:tailEnd/>
          </a:ln>
        </p:spPr>
        <p:txBody>
          <a:bodyPr>
            <a:spAutoFit/>
          </a:bodyPr>
          <a:lstStyle/>
          <a:p>
            <a:pPr>
              <a:spcBef>
                <a:spcPct val="50000"/>
              </a:spcBef>
            </a:pPr>
            <a:r>
              <a:rPr lang="hr-HR" sz="1600" b="1"/>
              <a:t>Age</a:t>
            </a:r>
          </a:p>
        </p:txBody>
      </p:sp>
      <p:grpSp>
        <p:nvGrpSpPr>
          <p:cNvPr id="2" name="Group 4"/>
          <p:cNvGrpSpPr>
            <a:grpSpLocks/>
          </p:cNvGrpSpPr>
          <p:nvPr/>
        </p:nvGrpSpPr>
        <p:grpSpPr bwMode="auto">
          <a:xfrm>
            <a:off x="0" y="785813"/>
            <a:ext cx="331788" cy="857250"/>
            <a:chOff x="785786" y="785794"/>
            <a:chExt cx="331471" cy="928694"/>
          </a:xfrm>
        </p:grpSpPr>
        <p:sp>
          <p:nvSpPr>
            <p:cNvPr id="11" name="Rectangle 10"/>
            <p:cNvSpPr/>
            <p:nvPr/>
          </p:nvSpPr>
          <p:spPr>
            <a:xfrm flipH="1">
              <a:off x="785786" y="785794"/>
              <a:ext cx="214108"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2" name="Rectangle 11"/>
            <p:cNvSpPr/>
            <p:nvPr/>
          </p:nvSpPr>
          <p:spPr>
            <a:xfrm>
              <a:off x="1071263" y="785794"/>
              <a:ext cx="45994"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grpSp>
      <p:sp>
        <p:nvSpPr>
          <p:cNvPr id="3" name="Slide Number Placeholder 2"/>
          <p:cNvSpPr>
            <a:spLocks noGrp="1"/>
          </p:cNvSpPr>
          <p:nvPr>
            <p:ph type="sldNum" sz="quarter" idx="12"/>
          </p:nvPr>
        </p:nvSpPr>
        <p:spPr/>
        <p:txBody>
          <a:bodyPr/>
          <a:lstStyle/>
          <a:p>
            <a:fld id="{3838F80C-5FC2-4846-9ADB-39107FF86D14}" type="slidenum">
              <a:rPr lang="en-US" smtClean="0"/>
              <a:t>36</a:t>
            </a:fld>
            <a:endParaRPr lang="en-US"/>
          </a:p>
        </p:txBody>
      </p:sp>
    </p:spTree>
    <p:extLst>
      <p:ext uri="{BB962C8B-B14F-4D97-AF65-F5344CB8AC3E}">
        <p14:creationId xmlns:p14="http://schemas.microsoft.com/office/powerpoint/2010/main" val="31298751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500063" y="857250"/>
            <a:ext cx="4648200" cy="500063"/>
          </a:xfrm>
        </p:spPr>
        <p:txBody>
          <a:bodyPr>
            <a:normAutofit fontScale="90000"/>
          </a:bodyPr>
          <a:lstStyle/>
          <a:p>
            <a:pPr algn="l" eaLnBrk="1" hangingPunct="1"/>
            <a:r>
              <a:rPr lang="hr-HR" sz="2800" b="1" smtClean="0">
                <a:latin typeface="Lucida Sans" pitchFamily="34" charset="0"/>
              </a:rPr>
              <a:t>Gillnetters vs. Trawls</a:t>
            </a:r>
            <a:endParaRPr lang="hr-HR" sz="2400" b="1" smtClean="0"/>
          </a:p>
        </p:txBody>
      </p:sp>
      <p:grpSp>
        <p:nvGrpSpPr>
          <p:cNvPr id="2" name="Group 13"/>
          <p:cNvGrpSpPr>
            <a:grpSpLocks/>
          </p:cNvGrpSpPr>
          <p:nvPr/>
        </p:nvGrpSpPr>
        <p:grpSpPr bwMode="auto">
          <a:xfrm>
            <a:off x="1547813" y="1879600"/>
            <a:ext cx="6911975" cy="3989388"/>
            <a:chOff x="975" y="1184"/>
            <a:chExt cx="4354" cy="2513"/>
          </a:xfrm>
        </p:grpSpPr>
        <p:graphicFrame>
          <p:nvGraphicFramePr>
            <p:cNvPr id="2050" name="Object 10"/>
            <p:cNvGraphicFramePr>
              <a:graphicFrameLocks noChangeAspect="1"/>
            </p:cNvGraphicFramePr>
            <p:nvPr/>
          </p:nvGraphicFramePr>
          <p:xfrm>
            <a:off x="975" y="1184"/>
            <a:ext cx="4354" cy="2513"/>
          </p:xfrm>
          <a:graphic>
            <a:graphicData uri="http://schemas.openxmlformats.org/presentationml/2006/ole">
              <mc:AlternateContent xmlns:mc="http://schemas.openxmlformats.org/markup-compatibility/2006">
                <mc:Choice xmlns:v="urn:schemas-microsoft-com:vml" Requires="v">
                  <p:oleObj spid="_x0000_s2057" name="Chart" r:id="rId3" imgW="9353550" imgH="5400675" progId="Excel.Sheet.8">
                    <p:embed/>
                  </p:oleObj>
                </mc:Choice>
                <mc:Fallback>
                  <p:oleObj name="Chart" r:id="rId3" imgW="9353550" imgH="540067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 y="1184"/>
                          <a:ext cx="4354" cy="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0" name="Text Box 11"/>
            <p:cNvSpPr txBox="1">
              <a:spLocks noChangeArrowheads="1"/>
            </p:cNvSpPr>
            <p:nvPr/>
          </p:nvSpPr>
          <p:spPr bwMode="auto">
            <a:xfrm rot="-5400000">
              <a:off x="-8" y="2463"/>
              <a:ext cx="2177" cy="212"/>
            </a:xfrm>
            <a:prstGeom prst="rect">
              <a:avLst/>
            </a:prstGeom>
            <a:solidFill>
              <a:schemeClr val="bg1"/>
            </a:solidFill>
            <a:ln w="9525">
              <a:noFill/>
              <a:miter lim="800000"/>
              <a:headEnd/>
              <a:tailEnd/>
            </a:ln>
          </p:spPr>
          <p:txBody>
            <a:bodyPr>
              <a:spAutoFit/>
            </a:bodyPr>
            <a:lstStyle/>
            <a:p>
              <a:pPr algn="ctr">
                <a:spcBef>
                  <a:spcPct val="50000"/>
                </a:spcBef>
              </a:pPr>
              <a:r>
                <a:rPr lang="hr-HR" sz="1600"/>
                <a:t>Adult equivalents removed annually</a:t>
              </a:r>
            </a:p>
          </p:txBody>
        </p:sp>
      </p:grpSp>
      <p:sp>
        <p:nvSpPr>
          <p:cNvPr id="2053" name="Text Box 12"/>
          <p:cNvSpPr txBox="1">
            <a:spLocks noChangeArrowheads="1"/>
          </p:cNvSpPr>
          <p:nvPr/>
        </p:nvSpPr>
        <p:spPr bwMode="auto">
          <a:xfrm>
            <a:off x="250825" y="1622425"/>
            <a:ext cx="7200900" cy="366713"/>
          </a:xfrm>
          <a:prstGeom prst="rect">
            <a:avLst/>
          </a:prstGeom>
          <a:noFill/>
          <a:ln w="9525">
            <a:noFill/>
            <a:miter lim="800000"/>
            <a:headEnd/>
            <a:tailEnd/>
          </a:ln>
        </p:spPr>
        <p:txBody>
          <a:bodyPr>
            <a:spAutoFit/>
          </a:bodyPr>
          <a:lstStyle/>
          <a:p>
            <a:pPr>
              <a:spcBef>
                <a:spcPct val="50000"/>
              </a:spcBef>
            </a:pPr>
            <a:r>
              <a:rPr lang="en-US">
                <a:solidFill>
                  <a:srgbClr val="EA5C1C"/>
                </a:solidFill>
                <a:latin typeface="Lucida Sans" pitchFamily="34" charset="0"/>
                <a:sym typeface="Symbol" pitchFamily="18" charset="2"/>
              </a:rPr>
              <a:t>▪</a:t>
            </a:r>
            <a:r>
              <a:rPr lang="hr-HR">
                <a:latin typeface="Lucida Sans" pitchFamily="34" charset="0"/>
              </a:rPr>
              <a:t> Exclusive gillnetters</a:t>
            </a:r>
            <a:r>
              <a:rPr lang="hr-HR" i="1">
                <a:latin typeface="Lucida Sans" pitchFamily="34" charset="0"/>
              </a:rPr>
              <a:t> vs</a:t>
            </a:r>
            <a:r>
              <a:rPr lang="hr-HR">
                <a:latin typeface="Lucida Sans" pitchFamily="34" charset="0"/>
              </a:rPr>
              <a:t>. Trawls, N Adriatic, Slovenia + Croatia </a:t>
            </a:r>
          </a:p>
        </p:txBody>
      </p:sp>
      <p:grpSp>
        <p:nvGrpSpPr>
          <p:cNvPr id="3" name="Group 4"/>
          <p:cNvGrpSpPr>
            <a:grpSpLocks/>
          </p:cNvGrpSpPr>
          <p:nvPr/>
        </p:nvGrpSpPr>
        <p:grpSpPr bwMode="auto">
          <a:xfrm>
            <a:off x="0" y="785813"/>
            <a:ext cx="331788" cy="857250"/>
            <a:chOff x="785786" y="785794"/>
            <a:chExt cx="331471" cy="928694"/>
          </a:xfrm>
        </p:grpSpPr>
        <p:sp>
          <p:nvSpPr>
            <p:cNvPr id="13" name="Rectangle 12"/>
            <p:cNvSpPr/>
            <p:nvPr/>
          </p:nvSpPr>
          <p:spPr>
            <a:xfrm flipH="1">
              <a:off x="785786" y="785794"/>
              <a:ext cx="214108"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4" name="Rectangle 13"/>
            <p:cNvSpPr/>
            <p:nvPr/>
          </p:nvSpPr>
          <p:spPr>
            <a:xfrm>
              <a:off x="1071263" y="785794"/>
              <a:ext cx="45994"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grpSp>
      <p:sp>
        <p:nvSpPr>
          <p:cNvPr id="4" name="Slide Number Placeholder 3"/>
          <p:cNvSpPr>
            <a:spLocks noGrp="1"/>
          </p:cNvSpPr>
          <p:nvPr>
            <p:ph type="sldNum" sz="quarter" idx="12"/>
          </p:nvPr>
        </p:nvSpPr>
        <p:spPr/>
        <p:txBody>
          <a:bodyPr/>
          <a:lstStyle/>
          <a:p>
            <a:fld id="{3838F80C-5FC2-4846-9ADB-39107FF86D14}" type="slidenum">
              <a:rPr lang="en-US" smtClean="0"/>
              <a:t>37</a:t>
            </a:fld>
            <a:endParaRPr lang="en-US"/>
          </a:p>
        </p:txBody>
      </p:sp>
    </p:spTree>
    <p:extLst>
      <p:ext uri="{BB962C8B-B14F-4D97-AF65-F5344CB8AC3E}">
        <p14:creationId xmlns:p14="http://schemas.microsoft.com/office/powerpoint/2010/main" val="330011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1476375" y="1916113"/>
            <a:ext cx="7667625" cy="4195762"/>
            <a:chOff x="930" y="1207"/>
            <a:chExt cx="4830" cy="2643"/>
          </a:xfrm>
        </p:grpSpPr>
        <p:grpSp>
          <p:nvGrpSpPr>
            <p:cNvPr id="3" name="Group 21"/>
            <p:cNvGrpSpPr>
              <a:grpSpLocks/>
            </p:cNvGrpSpPr>
            <p:nvPr/>
          </p:nvGrpSpPr>
          <p:grpSpPr bwMode="auto">
            <a:xfrm>
              <a:off x="930" y="1207"/>
              <a:ext cx="4830" cy="2643"/>
              <a:chOff x="930" y="1207"/>
              <a:chExt cx="4830" cy="2643"/>
            </a:xfrm>
          </p:grpSpPr>
          <p:graphicFrame>
            <p:nvGraphicFramePr>
              <p:cNvPr id="3074" name="Object 10"/>
              <p:cNvGraphicFramePr>
                <a:graphicFrameLocks noChangeAspect="1"/>
              </p:cNvGraphicFramePr>
              <p:nvPr/>
            </p:nvGraphicFramePr>
            <p:xfrm>
              <a:off x="930" y="1207"/>
              <a:ext cx="4830" cy="2643"/>
            </p:xfrm>
            <a:graphic>
              <a:graphicData uri="http://schemas.openxmlformats.org/presentationml/2006/ole">
                <mc:AlternateContent xmlns:mc="http://schemas.openxmlformats.org/markup-compatibility/2006">
                  <mc:Choice xmlns:v="urn:schemas-microsoft-com:vml" Requires="v">
                    <p:oleObj spid="_x0000_s3081" name="Chart" r:id="rId3" imgW="9696450" imgH="5305425" progId="Excel.Sheet.8">
                      <p:embed/>
                    </p:oleObj>
                  </mc:Choice>
                  <mc:Fallback>
                    <p:oleObj name="Chart" r:id="rId3" imgW="9696450" imgH="530542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1207"/>
                            <a:ext cx="4830" cy="2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6" name="Rectangle 20"/>
              <p:cNvSpPr>
                <a:spLocks noChangeArrowheads="1"/>
              </p:cNvSpPr>
              <p:nvPr/>
            </p:nvSpPr>
            <p:spPr bwMode="auto">
              <a:xfrm>
                <a:off x="2880" y="1253"/>
                <a:ext cx="953" cy="317"/>
              </a:xfrm>
              <a:prstGeom prst="rect">
                <a:avLst/>
              </a:prstGeom>
              <a:solidFill>
                <a:schemeClr val="bg1"/>
              </a:solidFill>
              <a:ln w="9525">
                <a:noFill/>
                <a:miter lim="800000"/>
                <a:headEnd/>
                <a:tailEnd/>
              </a:ln>
            </p:spPr>
            <p:txBody>
              <a:bodyPr wrap="none" anchor="ctr"/>
              <a:lstStyle/>
              <a:p>
                <a:endParaRPr lang="hr-HR"/>
              </a:p>
            </p:txBody>
          </p:sp>
        </p:grpSp>
        <p:sp>
          <p:nvSpPr>
            <p:cNvPr id="3085" name="Text Box 11"/>
            <p:cNvSpPr txBox="1">
              <a:spLocks noChangeArrowheads="1"/>
            </p:cNvSpPr>
            <p:nvPr/>
          </p:nvSpPr>
          <p:spPr bwMode="auto">
            <a:xfrm rot="-5400000">
              <a:off x="-8" y="2463"/>
              <a:ext cx="2177" cy="212"/>
            </a:xfrm>
            <a:prstGeom prst="rect">
              <a:avLst/>
            </a:prstGeom>
            <a:solidFill>
              <a:schemeClr val="bg1"/>
            </a:solidFill>
            <a:ln w="9525">
              <a:noFill/>
              <a:miter lim="800000"/>
              <a:headEnd/>
              <a:tailEnd/>
            </a:ln>
          </p:spPr>
          <p:txBody>
            <a:bodyPr>
              <a:spAutoFit/>
            </a:bodyPr>
            <a:lstStyle/>
            <a:p>
              <a:pPr algn="ctr">
                <a:spcBef>
                  <a:spcPct val="50000"/>
                </a:spcBef>
              </a:pPr>
              <a:r>
                <a:rPr lang="hr-HR" sz="1600"/>
                <a:t>Adult equivalents removed annually</a:t>
              </a:r>
            </a:p>
          </p:txBody>
        </p:sp>
      </p:grpSp>
      <p:sp>
        <p:nvSpPr>
          <p:cNvPr id="3076" name="Title 1"/>
          <p:cNvSpPr>
            <a:spLocks/>
          </p:cNvSpPr>
          <p:nvPr/>
        </p:nvSpPr>
        <p:spPr bwMode="auto">
          <a:xfrm>
            <a:off x="500063" y="857250"/>
            <a:ext cx="5656262" cy="500063"/>
          </a:xfrm>
          <a:prstGeom prst="rect">
            <a:avLst/>
          </a:prstGeom>
          <a:noFill/>
          <a:ln w="9525">
            <a:noFill/>
            <a:miter lim="800000"/>
            <a:headEnd/>
            <a:tailEnd/>
          </a:ln>
        </p:spPr>
        <p:txBody>
          <a:bodyPr anchor="ctr"/>
          <a:lstStyle/>
          <a:p>
            <a:r>
              <a:rPr lang="hr-HR" sz="2800" b="1">
                <a:latin typeface="Lucida Sans" pitchFamily="34" charset="0"/>
              </a:rPr>
              <a:t>Gillnetters vs. Trawls: Croatia</a:t>
            </a:r>
            <a:endParaRPr lang="hr-HR" sz="2500" b="1">
              <a:latin typeface="Calibri" pitchFamily="34" charset="0"/>
            </a:endParaRPr>
          </a:p>
        </p:txBody>
      </p:sp>
      <p:sp>
        <p:nvSpPr>
          <p:cNvPr id="3077" name="Text Box 19"/>
          <p:cNvSpPr txBox="1">
            <a:spLocks noChangeArrowheads="1"/>
          </p:cNvSpPr>
          <p:nvPr/>
        </p:nvSpPr>
        <p:spPr bwMode="auto">
          <a:xfrm>
            <a:off x="250825" y="1622425"/>
            <a:ext cx="7200900" cy="366713"/>
          </a:xfrm>
          <a:prstGeom prst="rect">
            <a:avLst/>
          </a:prstGeom>
          <a:noFill/>
          <a:ln w="9525">
            <a:noFill/>
            <a:miter lim="800000"/>
            <a:headEnd/>
            <a:tailEnd/>
          </a:ln>
        </p:spPr>
        <p:txBody>
          <a:bodyPr>
            <a:spAutoFit/>
          </a:bodyPr>
          <a:lstStyle/>
          <a:p>
            <a:pPr>
              <a:spcBef>
                <a:spcPct val="50000"/>
              </a:spcBef>
            </a:pPr>
            <a:r>
              <a:rPr lang="en-US">
                <a:solidFill>
                  <a:srgbClr val="EA5C1C"/>
                </a:solidFill>
                <a:latin typeface="Lucida Sans" pitchFamily="34" charset="0"/>
                <a:sym typeface="Symbol" pitchFamily="18" charset="2"/>
              </a:rPr>
              <a:t>▪</a:t>
            </a:r>
            <a:r>
              <a:rPr lang="hr-HR">
                <a:latin typeface="Lucida Sans" pitchFamily="34" charset="0"/>
              </a:rPr>
              <a:t> Exclusive gillnetters</a:t>
            </a:r>
            <a:r>
              <a:rPr lang="hr-HR" i="1">
                <a:latin typeface="Lucida Sans" pitchFamily="34" charset="0"/>
              </a:rPr>
              <a:t> vs</a:t>
            </a:r>
            <a:r>
              <a:rPr lang="hr-HR">
                <a:latin typeface="Lucida Sans" pitchFamily="34" charset="0"/>
              </a:rPr>
              <a:t>. Trawls </a:t>
            </a:r>
          </a:p>
        </p:txBody>
      </p:sp>
      <p:grpSp>
        <p:nvGrpSpPr>
          <p:cNvPr id="4" name="Group 4"/>
          <p:cNvGrpSpPr>
            <a:grpSpLocks/>
          </p:cNvGrpSpPr>
          <p:nvPr/>
        </p:nvGrpSpPr>
        <p:grpSpPr bwMode="auto">
          <a:xfrm>
            <a:off x="0" y="785813"/>
            <a:ext cx="331788" cy="857250"/>
            <a:chOff x="785786" y="785794"/>
            <a:chExt cx="331471" cy="928694"/>
          </a:xfrm>
        </p:grpSpPr>
        <p:sp>
          <p:nvSpPr>
            <p:cNvPr id="16" name="Rectangle 15"/>
            <p:cNvSpPr/>
            <p:nvPr/>
          </p:nvSpPr>
          <p:spPr>
            <a:xfrm flipH="1">
              <a:off x="785786" y="785794"/>
              <a:ext cx="214108"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7" name="Rectangle 16"/>
            <p:cNvSpPr/>
            <p:nvPr/>
          </p:nvSpPr>
          <p:spPr>
            <a:xfrm>
              <a:off x="1071263" y="785794"/>
              <a:ext cx="45994"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grpSp>
      <p:sp>
        <p:nvSpPr>
          <p:cNvPr id="5" name="Slide Number Placeholder 4"/>
          <p:cNvSpPr>
            <a:spLocks noGrp="1"/>
          </p:cNvSpPr>
          <p:nvPr>
            <p:ph type="sldNum" sz="quarter" idx="12"/>
          </p:nvPr>
        </p:nvSpPr>
        <p:spPr/>
        <p:txBody>
          <a:bodyPr/>
          <a:lstStyle/>
          <a:p>
            <a:fld id="{3838F80C-5FC2-4846-9ADB-39107FF86D14}" type="slidenum">
              <a:rPr lang="en-US" smtClean="0"/>
              <a:t>38</a:t>
            </a:fld>
            <a:endParaRPr lang="en-US"/>
          </a:p>
        </p:txBody>
      </p:sp>
    </p:spTree>
    <p:extLst>
      <p:ext uri="{BB962C8B-B14F-4D97-AF65-F5344CB8AC3E}">
        <p14:creationId xmlns:p14="http://schemas.microsoft.com/office/powerpoint/2010/main" val="332012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1547813" y="2027238"/>
            <a:ext cx="6985000" cy="3781425"/>
            <a:chOff x="975" y="1277"/>
            <a:chExt cx="4400" cy="2382"/>
          </a:xfrm>
        </p:grpSpPr>
        <p:grpSp>
          <p:nvGrpSpPr>
            <p:cNvPr id="3" name="Group 17"/>
            <p:cNvGrpSpPr>
              <a:grpSpLocks/>
            </p:cNvGrpSpPr>
            <p:nvPr/>
          </p:nvGrpSpPr>
          <p:grpSpPr bwMode="auto">
            <a:xfrm>
              <a:off x="976" y="1277"/>
              <a:ext cx="4399" cy="2382"/>
              <a:chOff x="976" y="1277"/>
              <a:chExt cx="4399" cy="2382"/>
            </a:xfrm>
          </p:grpSpPr>
          <p:graphicFrame>
            <p:nvGraphicFramePr>
              <p:cNvPr id="4098" name="Object 8"/>
              <p:cNvGraphicFramePr>
                <a:graphicFrameLocks noChangeAspect="1"/>
              </p:cNvGraphicFramePr>
              <p:nvPr/>
            </p:nvGraphicFramePr>
            <p:xfrm>
              <a:off x="976" y="1277"/>
              <a:ext cx="4399" cy="2382"/>
            </p:xfrm>
            <a:graphic>
              <a:graphicData uri="http://schemas.openxmlformats.org/presentationml/2006/ole">
                <mc:AlternateContent xmlns:mc="http://schemas.openxmlformats.org/markup-compatibility/2006">
                  <mc:Choice xmlns:v="urn:schemas-microsoft-com:vml" Requires="v">
                    <p:oleObj spid="_x0000_s4105" name="Chart" r:id="rId3" imgW="9801225" imgH="5305425" progId="Excel.Sheet.8">
                      <p:embed/>
                    </p:oleObj>
                  </mc:Choice>
                  <mc:Fallback>
                    <p:oleObj name="Chart" r:id="rId3" imgW="9801225" imgH="530542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 y="1277"/>
                            <a:ext cx="4399" cy="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10" name="Rectangle 16"/>
              <p:cNvSpPr>
                <a:spLocks noChangeArrowheads="1"/>
              </p:cNvSpPr>
              <p:nvPr/>
            </p:nvSpPr>
            <p:spPr bwMode="auto">
              <a:xfrm>
                <a:off x="2880" y="1298"/>
                <a:ext cx="907" cy="227"/>
              </a:xfrm>
              <a:prstGeom prst="rect">
                <a:avLst/>
              </a:prstGeom>
              <a:solidFill>
                <a:schemeClr val="bg1"/>
              </a:solidFill>
              <a:ln w="9525">
                <a:noFill/>
                <a:miter lim="800000"/>
                <a:headEnd/>
                <a:tailEnd/>
              </a:ln>
            </p:spPr>
            <p:txBody>
              <a:bodyPr wrap="none" anchor="ctr"/>
              <a:lstStyle/>
              <a:p>
                <a:endParaRPr lang="hr-HR"/>
              </a:p>
            </p:txBody>
          </p:sp>
        </p:grpSp>
        <p:sp>
          <p:nvSpPr>
            <p:cNvPr id="4109" name="Text Box 9"/>
            <p:cNvSpPr txBox="1">
              <a:spLocks noChangeArrowheads="1"/>
            </p:cNvSpPr>
            <p:nvPr/>
          </p:nvSpPr>
          <p:spPr bwMode="auto">
            <a:xfrm rot="-5400000">
              <a:off x="-8" y="2463"/>
              <a:ext cx="2177" cy="212"/>
            </a:xfrm>
            <a:prstGeom prst="rect">
              <a:avLst/>
            </a:prstGeom>
            <a:solidFill>
              <a:schemeClr val="bg1"/>
            </a:solidFill>
            <a:ln w="9525">
              <a:noFill/>
              <a:miter lim="800000"/>
              <a:headEnd/>
              <a:tailEnd/>
            </a:ln>
          </p:spPr>
          <p:txBody>
            <a:bodyPr>
              <a:spAutoFit/>
            </a:bodyPr>
            <a:lstStyle/>
            <a:p>
              <a:pPr algn="ctr">
                <a:spcBef>
                  <a:spcPct val="50000"/>
                </a:spcBef>
              </a:pPr>
              <a:r>
                <a:rPr lang="hr-HR" sz="1600"/>
                <a:t>Adult equivalents removed annually</a:t>
              </a:r>
            </a:p>
          </p:txBody>
        </p:sp>
      </p:grpSp>
      <p:sp>
        <p:nvSpPr>
          <p:cNvPr id="4100" name="Title 1"/>
          <p:cNvSpPr>
            <a:spLocks/>
          </p:cNvSpPr>
          <p:nvPr/>
        </p:nvSpPr>
        <p:spPr bwMode="auto">
          <a:xfrm>
            <a:off x="500063" y="928688"/>
            <a:ext cx="6643687" cy="500062"/>
          </a:xfrm>
          <a:prstGeom prst="rect">
            <a:avLst/>
          </a:prstGeom>
          <a:noFill/>
          <a:ln w="9525">
            <a:noFill/>
            <a:miter lim="800000"/>
            <a:headEnd/>
            <a:tailEnd/>
          </a:ln>
        </p:spPr>
        <p:txBody>
          <a:bodyPr anchor="ctr"/>
          <a:lstStyle/>
          <a:p>
            <a:r>
              <a:rPr lang="hr-HR" sz="2800" b="1">
                <a:latin typeface="Lucida Sans" pitchFamily="34" charset="0"/>
              </a:rPr>
              <a:t>Gillnetters vs. Trawls: Slovenia</a:t>
            </a:r>
            <a:endParaRPr lang="hr-HR" sz="2500" b="1">
              <a:latin typeface="Calibri" pitchFamily="34" charset="0"/>
            </a:endParaRPr>
          </a:p>
        </p:txBody>
      </p:sp>
      <p:sp>
        <p:nvSpPr>
          <p:cNvPr id="4101" name="Text Box 15"/>
          <p:cNvSpPr txBox="1">
            <a:spLocks noChangeArrowheads="1"/>
          </p:cNvSpPr>
          <p:nvPr/>
        </p:nvSpPr>
        <p:spPr bwMode="auto">
          <a:xfrm>
            <a:off x="250825" y="1622425"/>
            <a:ext cx="7200900" cy="366713"/>
          </a:xfrm>
          <a:prstGeom prst="rect">
            <a:avLst/>
          </a:prstGeom>
          <a:noFill/>
          <a:ln w="9525">
            <a:noFill/>
            <a:miter lim="800000"/>
            <a:headEnd/>
            <a:tailEnd/>
          </a:ln>
        </p:spPr>
        <p:txBody>
          <a:bodyPr>
            <a:spAutoFit/>
          </a:bodyPr>
          <a:lstStyle/>
          <a:p>
            <a:pPr>
              <a:spcBef>
                <a:spcPct val="50000"/>
              </a:spcBef>
            </a:pPr>
            <a:r>
              <a:rPr lang="en-US">
                <a:solidFill>
                  <a:srgbClr val="EA5C1C"/>
                </a:solidFill>
                <a:latin typeface="Lucida Sans" pitchFamily="34" charset="0"/>
                <a:sym typeface="Symbol" pitchFamily="18" charset="2"/>
              </a:rPr>
              <a:t>▪</a:t>
            </a:r>
            <a:r>
              <a:rPr lang="hr-HR">
                <a:latin typeface="Lucida Sans" pitchFamily="34" charset="0"/>
              </a:rPr>
              <a:t> Exclusive gillnetters</a:t>
            </a:r>
            <a:r>
              <a:rPr lang="hr-HR" i="1">
                <a:latin typeface="Lucida Sans" pitchFamily="34" charset="0"/>
              </a:rPr>
              <a:t> vs</a:t>
            </a:r>
            <a:r>
              <a:rPr lang="hr-HR">
                <a:latin typeface="Lucida Sans" pitchFamily="34" charset="0"/>
              </a:rPr>
              <a:t>. Trawls </a:t>
            </a:r>
          </a:p>
        </p:txBody>
      </p:sp>
      <p:grpSp>
        <p:nvGrpSpPr>
          <p:cNvPr id="4" name="Group 4"/>
          <p:cNvGrpSpPr>
            <a:grpSpLocks/>
          </p:cNvGrpSpPr>
          <p:nvPr/>
        </p:nvGrpSpPr>
        <p:grpSpPr bwMode="auto">
          <a:xfrm>
            <a:off x="0" y="785813"/>
            <a:ext cx="331788" cy="857250"/>
            <a:chOff x="785786" y="785794"/>
            <a:chExt cx="331471" cy="928694"/>
          </a:xfrm>
        </p:grpSpPr>
        <p:sp>
          <p:nvSpPr>
            <p:cNvPr id="15" name="Rectangle 14"/>
            <p:cNvSpPr/>
            <p:nvPr/>
          </p:nvSpPr>
          <p:spPr>
            <a:xfrm flipH="1">
              <a:off x="785786" y="785794"/>
              <a:ext cx="214108"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6" name="Rectangle 15"/>
            <p:cNvSpPr/>
            <p:nvPr/>
          </p:nvSpPr>
          <p:spPr>
            <a:xfrm>
              <a:off x="1071263" y="785794"/>
              <a:ext cx="45994"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grpSp>
      <p:sp>
        <p:nvSpPr>
          <p:cNvPr id="5" name="Slide Number Placeholder 4"/>
          <p:cNvSpPr>
            <a:spLocks noGrp="1"/>
          </p:cNvSpPr>
          <p:nvPr>
            <p:ph type="sldNum" sz="quarter" idx="12"/>
          </p:nvPr>
        </p:nvSpPr>
        <p:spPr/>
        <p:txBody>
          <a:bodyPr/>
          <a:lstStyle/>
          <a:p>
            <a:fld id="{3838F80C-5FC2-4846-9ADB-39107FF86D14}" type="slidenum">
              <a:rPr lang="en-US" smtClean="0"/>
              <a:t>39</a:t>
            </a:fld>
            <a:endParaRPr lang="en-US"/>
          </a:p>
        </p:txBody>
      </p:sp>
    </p:spTree>
    <p:extLst>
      <p:ext uri="{BB962C8B-B14F-4D97-AF65-F5344CB8AC3E}">
        <p14:creationId xmlns:p14="http://schemas.microsoft.com/office/powerpoint/2010/main" val="372944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314451" y="896542"/>
            <a:ext cx="27558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950">
                <a:latin typeface="Arial" charset="0"/>
              </a:rPr>
              <a:t>U.S. sea turtle species:</a:t>
            </a:r>
          </a:p>
        </p:txBody>
      </p:sp>
      <p:grpSp>
        <p:nvGrpSpPr>
          <p:cNvPr id="3075" name="Group 3"/>
          <p:cNvGrpSpPr>
            <a:grpSpLocks/>
          </p:cNvGrpSpPr>
          <p:nvPr/>
        </p:nvGrpSpPr>
        <p:grpSpPr bwMode="auto">
          <a:xfrm>
            <a:off x="4057651" y="1428750"/>
            <a:ext cx="1540670" cy="2800350"/>
            <a:chOff x="2592" y="576"/>
            <a:chExt cx="1294" cy="2352"/>
          </a:xfrm>
        </p:grpSpPr>
        <p:pic>
          <p:nvPicPr>
            <p:cNvPr id="3076" name="Picture 4" descr="Selen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88" y="1152"/>
              <a:ext cx="1189" cy="1776"/>
            </a:xfrm>
            <a:prstGeom prst="rect">
              <a:avLst/>
            </a:prstGeom>
            <a:noFill/>
            <a:extLst>
              <a:ext uri="{909E8E84-426E-40DD-AFC4-6F175D3DCCD1}">
                <a14:hiddenFill xmlns:a14="http://schemas.microsoft.com/office/drawing/2010/main">
                  <a:solidFill>
                    <a:srgbClr val="FFFFFF"/>
                  </a:solidFill>
                </a14:hiddenFill>
              </a:ext>
            </a:extLst>
          </p:spPr>
        </p:pic>
        <p:sp>
          <p:nvSpPr>
            <p:cNvPr id="3077" name="Text Box 5"/>
            <p:cNvSpPr txBox="1">
              <a:spLocks noChangeArrowheads="1"/>
            </p:cNvSpPr>
            <p:nvPr/>
          </p:nvSpPr>
          <p:spPr bwMode="auto">
            <a:xfrm>
              <a:off x="2592" y="576"/>
              <a:ext cx="1294"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350">
                  <a:latin typeface="Arial" charset="0"/>
                </a:rPr>
                <a:t>Green </a:t>
              </a:r>
            </a:p>
            <a:p>
              <a:pPr eaLnBrk="1" hangingPunct="1"/>
              <a:r>
                <a:rPr lang="en-US" altLang="en-US" sz="1350">
                  <a:latin typeface="Arial" charset="0"/>
                </a:rPr>
                <a:t>(</a:t>
              </a:r>
              <a:r>
                <a:rPr lang="en-US" altLang="en-US" sz="1350" i="1">
                  <a:latin typeface="Arial" charset="0"/>
                </a:rPr>
                <a:t>Chelonia mydas</a:t>
              </a:r>
              <a:r>
                <a:rPr lang="en-US" altLang="en-US" sz="1350">
                  <a:latin typeface="Arial" charset="0"/>
                </a:rPr>
                <a:t>)</a:t>
              </a:r>
            </a:p>
            <a:p>
              <a:pPr eaLnBrk="1" hangingPunct="1"/>
              <a:r>
                <a:rPr lang="en-US" altLang="en-US" sz="1350">
                  <a:latin typeface="Arial" charset="0"/>
                </a:rPr>
                <a:t>Endangered</a:t>
              </a:r>
            </a:p>
          </p:txBody>
        </p:sp>
      </p:grpSp>
      <p:grpSp>
        <p:nvGrpSpPr>
          <p:cNvPr id="3078" name="Group 6"/>
          <p:cNvGrpSpPr>
            <a:grpSpLocks/>
          </p:cNvGrpSpPr>
          <p:nvPr/>
        </p:nvGrpSpPr>
        <p:grpSpPr bwMode="auto">
          <a:xfrm>
            <a:off x="1195387" y="1314450"/>
            <a:ext cx="2512219" cy="1915716"/>
            <a:chOff x="44" y="384"/>
            <a:chExt cx="2110" cy="1609"/>
          </a:xfrm>
        </p:grpSpPr>
        <p:pic>
          <p:nvPicPr>
            <p:cNvPr id="3079" name="Picture 7" descr="loggerhea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4" y="816"/>
              <a:ext cx="1728" cy="1177"/>
            </a:xfrm>
            <a:prstGeom prst="rect">
              <a:avLst/>
            </a:prstGeom>
            <a:noFill/>
            <a:extLst>
              <a:ext uri="{909E8E84-426E-40DD-AFC4-6F175D3DCCD1}">
                <a14:hiddenFill xmlns:a14="http://schemas.microsoft.com/office/drawing/2010/main">
                  <a:solidFill>
                    <a:srgbClr val="FFFFFF"/>
                  </a:solidFill>
                </a14:hiddenFill>
              </a:ext>
            </a:extLst>
          </p:spPr>
        </p:pic>
        <p:sp>
          <p:nvSpPr>
            <p:cNvPr id="3080" name="Text Box 8"/>
            <p:cNvSpPr txBox="1">
              <a:spLocks noChangeArrowheads="1"/>
            </p:cNvSpPr>
            <p:nvPr/>
          </p:nvSpPr>
          <p:spPr bwMode="auto">
            <a:xfrm>
              <a:off x="44" y="384"/>
              <a:ext cx="2110"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350">
                  <a:latin typeface="Arial" charset="0"/>
                </a:rPr>
                <a:t>Loggerhead (</a:t>
              </a:r>
              <a:r>
                <a:rPr lang="en-US" altLang="en-US" sz="1350" i="1">
                  <a:latin typeface="Arial" charset="0"/>
                </a:rPr>
                <a:t>Caretta caretta</a:t>
              </a:r>
              <a:r>
                <a:rPr lang="en-US" altLang="en-US" sz="1350">
                  <a:latin typeface="Arial" charset="0"/>
                </a:rPr>
                <a:t>)  </a:t>
              </a:r>
            </a:p>
            <a:p>
              <a:pPr eaLnBrk="1" hangingPunct="1"/>
              <a:r>
                <a:rPr lang="en-US" altLang="en-US" sz="1350">
                  <a:latin typeface="Arial" charset="0"/>
                </a:rPr>
                <a:t>Threatened</a:t>
              </a:r>
            </a:p>
          </p:txBody>
        </p:sp>
      </p:grpSp>
      <p:grpSp>
        <p:nvGrpSpPr>
          <p:cNvPr id="3088" name="Group 16"/>
          <p:cNvGrpSpPr>
            <a:grpSpLocks/>
          </p:cNvGrpSpPr>
          <p:nvPr/>
        </p:nvGrpSpPr>
        <p:grpSpPr bwMode="auto">
          <a:xfrm>
            <a:off x="1143000" y="3314700"/>
            <a:ext cx="2877741" cy="1995488"/>
            <a:chOff x="0" y="2064"/>
            <a:chExt cx="2417" cy="1676"/>
          </a:xfrm>
        </p:grpSpPr>
        <p:sp>
          <p:nvSpPr>
            <p:cNvPr id="3089" name="Text Box 17"/>
            <p:cNvSpPr txBox="1">
              <a:spLocks noChangeArrowheads="1"/>
            </p:cNvSpPr>
            <p:nvPr/>
          </p:nvSpPr>
          <p:spPr bwMode="auto">
            <a:xfrm>
              <a:off x="0" y="2064"/>
              <a:ext cx="2417"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350">
                  <a:latin typeface="Arial" charset="0"/>
                </a:rPr>
                <a:t>Hawksbill (</a:t>
              </a:r>
              <a:r>
                <a:rPr lang="en-US" altLang="en-US" sz="1350" i="1">
                  <a:latin typeface="Arial" charset="0"/>
                </a:rPr>
                <a:t>Eretmochelys imbricata</a:t>
              </a:r>
              <a:r>
                <a:rPr lang="en-US" altLang="en-US" sz="1350">
                  <a:latin typeface="Arial" charset="0"/>
                </a:rPr>
                <a:t>)</a:t>
              </a:r>
            </a:p>
            <a:p>
              <a:pPr eaLnBrk="1" hangingPunct="1"/>
              <a:r>
                <a:rPr lang="en-US" altLang="en-US" sz="1350">
                  <a:latin typeface="Arial" charset="0"/>
                </a:rPr>
                <a:t>Endangered</a:t>
              </a:r>
            </a:p>
          </p:txBody>
        </p:sp>
        <p:pic>
          <p:nvPicPr>
            <p:cNvPr id="3090" name="Picture 18" descr="hawksbil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 y="2496"/>
              <a:ext cx="1824" cy="12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3732002" y="4465713"/>
            <a:ext cx="4040399" cy="1432661"/>
            <a:chOff x="3452003" y="4811282"/>
            <a:chExt cx="5387198" cy="1910214"/>
          </a:xfrm>
        </p:grpSpPr>
        <p:sp>
          <p:nvSpPr>
            <p:cNvPr id="3083" name="Text Box 11"/>
            <p:cNvSpPr txBox="1">
              <a:spLocks noChangeArrowheads="1"/>
            </p:cNvSpPr>
            <p:nvPr/>
          </p:nvSpPr>
          <p:spPr bwMode="auto">
            <a:xfrm>
              <a:off x="6096000" y="4876801"/>
              <a:ext cx="2413000" cy="95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350">
                  <a:latin typeface="Arial" charset="0"/>
                </a:rPr>
                <a:t>Kemp’s ridley </a:t>
              </a:r>
            </a:p>
            <a:p>
              <a:pPr eaLnBrk="1" hangingPunct="1"/>
              <a:r>
                <a:rPr lang="en-US" altLang="en-US" sz="1350">
                  <a:latin typeface="Arial" charset="0"/>
                </a:rPr>
                <a:t>(</a:t>
              </a:r>
              <a:r>
                <a:rPr lang="en-US" altLang="en-US" sz="1350" i="1">
                  <a:latin typeface="Arial" charset="0"/>
                </a:rPr>
                <a:t>Lepidochelys kempi</a:t>
              </a:r>
              <a:r>
                <a:rPr lang="en-US" altLang="en-US" sz="1350">
                  <a:latin typeface="Arial" charset="0"/>
                </a:rPr>
                <a:t>) </a:t>
              </a:r>
            </a:p>
            <a:p>
              <a:pPr eaLnBrk="1" hangingPunct="1"/>
              <a:r>
                <a:rPr lang="en-US" altLang="en-US" sz="1350">
                  <a:latin typeface="Arial" charset="0"/>
                </a:rPr>
                <a:t>Endangered</a:t>
              </a:r>
            </a:p>
          </p:txBody>
        </p:sp>
        <p:sp>
          <p:nvSpPr>
            <p:cNvPr id="3084" name="Text Box 12"/>
            <p:cNvSpPr txBox="1">
              <a:spLocks noChangeArrowheads="1"/>
            </p:cNvSpPr>
            <p:nvPr/>
          </p:nvSpPr>
          <p:spPr bwMode="auto">
            <a:xfrm>
              <a:off x="6167439" y="5767388"/>
              <a:ext cx="2671762" cy="95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350" dirty="0">
                  <a:latin typeface="Arial" charset="0"/>
                </a:rPr>
                <a:t>Olive </a:t>
              </a:r>
              <a:r>
                <a:rPr lang="en-US" altLang="en-US" sz="1350" dirty="0" err="1">
                  <a:latin typeface="Arial" charset="0"/>
                </a:rPr>
                <a:t>ridley</a:t>
              </a:r>
              <a:r>
                <a:rPr lang="en-US" altLang="en-US" sz="1350" dirty="0">
                  <a:latin typeface="Arial" charset="0"/>
                </a:rPr>
                <a:t> </a:t>
              </a:r>
            </a:p>
            <a:p>
              <a:pPr eaLnBrk="1" hangingPunct="1"/>
              <a:r>
                <a:rPr lang="en-US" altLang="en-US" sz="1350" dirty="0">
                  <a:latin typeface="Arial" charset="0"/>
                </a:rPr>
                <a:t>(</a:t>
              </a:r>
              <a:r>
                <a:rPr lang="en-US" altLang="en-US" sz="1350" i="1" dirty="0" err="1">
                  <a:latin typeface="Arial" charset="0"/>
                </a:rPr>
                <a:t>Lepidochelys</a:t>
              </a:r>
              <a:r>
                <a:rPr lang="en-US" altLang="en-US" sz="1350" i="1" dirty="0">
                  <a:latin typeface="Arial" charset="0"/>
                </a:rPr>
                <a:t> </a:t>
              </a:r>
              <a:r>
                <a:rPr lang="en-US" altLang="en-US" sz="1350" i="1" dirty="0" err="1">
                  <a:latin typeface="Arial" charset="0"/>
                </a:rPr>
                <a:t>olivacea</a:t>
              </a:r>
              <a:r>
                <a:rPr lang="en-US" altLang="en-US" sz="1350" dirty="0">
                  <a:latin typeface="Arial" charset="0"/>
                </a:rPr>
                <a:t>)</a:t>
              </a:r>
            </a:p>
            <a:p>
              <a:pPr eaLnBrk="1" hangingPunct="1"/>
              <a:r>
                <a:rPr lang="en-US" altLang="en-US" sz="1350" dirty="0">
                  <a:latin typeface="Arial" charset="0"/>
                </a:rPr>
                <a:t>Threatened</a:t>
              </a:r>
            </a:p>
          </p:txBody>
        </p:sp>
        <p:pic>
          <p:nvPicPr>
            <p:cNvPr id="19" name="Picture 2" descr="http://www.betawired.com/wp-content/uploads/2014/11/Shrinking-Kemps-ridley-turtle-populations-may-be-linked-to-2010-oil-spill.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52003" y="4811282"/>
              <a:ext cx="2643998" cy="1763289"/>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20" descr="http://www.tartarugasmarinhas.pt/sites/tartarugasmarinhas.pt/files/Leatherback%20sea%20turtle%20and%20fis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8057" y="1905839"/>
            <a:ext cx="1536460" cy="188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
          <p:cNvSpPr>
            <a:spLocks noChangeArrowheads="1"/>
          </p:cNvSpPr>
          <p:nvPr/>
        </p:nvSpPr>
        <p:spPr bwMode="auto">
          <a:xfrm>
            <a:off x="5986463" y="3846909"/>
            <a:ext cx="161775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BR" altLang="en-US" sz="750" dirty="0"/>
              <a:t>Banco de Imagens Projeto Tamar</a:t>
            </a:r>
            <a:endParaRPr lang="en-US" altLang="en-US" sz="750" dirty="0"/>
          </a:p>
        </p:txBody>
      </p:sp>
      <p:sp>
        <p:nvSpPr>
          <p:cNvPr id="22" name="Text Box 15"/>
          <p:cNvSpPr txBox="1">
            <a:spLocks noChangeArrowheads="1"/>
          </p:cNvSpPr>
          <p:nvPr/>
        </p:nvSpPr>
        <p:spPr bwMode="auto">
          <a:xfrm>
            <a:off x="5815882" y="1161699"/>
            <a:ext cx="2146742"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50" dirty="0"/>
              <a:t>Leatherback </a:t>
            </a:r>
          </a:p>
          <a:p>
            <a:pPr eaLnBrk="1" hangingPunct="1">
              <a:spcBef>
                <a:spcPct val="0"/>
              </a:spcBef>
              <a:buFontTx/>
              <a:buNone/>
            </a:pPr>
            <a:r>
              <a:rPr lang="en-US" altLang="en-US" sz="1350" dirty="0"/>
              <a:t>(</a:t>
            </a:r>
            <a:r>
              <a:rPr lang="en-US" altLang="en-US" sz="1350" i="1" dirty="0" err="1"/>
              <a:t>Dermochelys</a:t>
            </a:r>
            <a:r>
              <a:rPr lang="en-US" altLang="en-US" sz="1350" i="1" dirty="0"/>
              <a:t> </a:t>
            </a:r>
            <a:r>
              <a:rPr lang="en-US" altLang="en-US" sz="1350" i="1" dirty="0" err="1"/>
              <a:t>coriaciea</a:t>
            </a:r>
            <a:r>
              <a:rPr lang="en-US" altLang="en-US" sz="1350" dirty="0"/>
              <a:t>)  </a:t>
            </a:r>
          </a:p>
          <a:p>
            <a:pPr eaLnBrk="1" hangingPunct="1">
              <a:spcBef>
                <a:spcPct val="0"/>
              </a:spcBef>
              <a:buFontTx/>
              <a:buNone/>
            </a:pPr>
            <a:r>
              <a:rPr lang="en-US" altLang="en-US" sz="1350" dirty="0"/>
              <a:t>Endangered</a:t>
            </a:r>
          </a:p>
        </p:txBody>
      </p:sp>
    </p:spTree>
    <p:extLst>
      <p:ext uri="{BB962C8B-B14F-4D97-AF65-F5344CB8AC3E}">
        <p14:creationId xmlns:p14="http://schemas.microsoft.com/office/powerpoint/2010/main" val="112934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547813" y="1730375"/>
            <a:ext cx="7056437" cy="4075113"/>
            <a:chOff x="975" y="1090"/>
            <a:chExt cx="4445" cy="2567"/>
          </a:xfrm>
        </p:grpSpPr>
        <p:graphicFrame>
          <p:nvGraphicFramePr>
            <p:cNvPr id="5122" name="Object 8"/>
            <p:cNvGraphicFramePr>
              <a:graphicFrameLocks noChangeAspect="1"/>
            </p:cNvGraphicFramePr>
            <p:nvPr/>
          </p:nvGraphicFramePr>
          <p:xfrm>
            <a:off x="975" y="1090"/>
            <a:ext cx="4445" cy="2567"/>
          </p:xfrm>
          <a:graphic>
            <a:graphicData uri="http://schemas.openxmlformats.org/presentationml/2006/ole">
              <mc:AlternateContent xmlns:mc="http://schemas.openxmlformats.org/markup-compatibility/2006">
                <mc:Choice xmlns:v="urn:schemas-microsoft-com:vml" Requires="v">
                  <p:oleObj spid="_x0000_s5129" name="Chart" r:id="rId3" imgW="9353550" imgH="5400675" progId="Excel.Sheet.8">
                    <p:embed/>
                  </p:oleObj>
                </mc:Choice>
                <mc:Fallback>
                  <p:oleObj name="Chart" r:id="rId3" imgW="9353550" imgH="540067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 y="1090"/>
                          <a:ext cx="4445" cy="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2" name="Text Box 9"/>
            <p:cNvSpPr txBox="1">
              <a:spLocks noChangeArrowheads="1"/>
            </p:cNvSpPr>
            <p:nvPr/>
          </p:nvSpPr>
          <p:spPr bwMode="auto">
            <a:xfrm rot="-5400000">
              <a:off x="-8" y="2463"/>
              <a:ext cx="2177" cy="212"/>
            </a:xfrm>
            <a:prstGeom prst="rect">
              <a:avLst/>
            </a:prstGeom>
            <a:solidFill>
              <a:schemeClr val="bg1"/>
            </a:solidFill>
            <a:ln w="9525">
              <a:noFill/>
              <a:miter lim="800000"/>
              <a:headEnd/>
              <a:tailEnd/>
            </a:ln>
          </p:spPr>
          <p:txBody>
            <a:bodyPr>
              <a:spAutoFit/>
            </a:bodyPr>
            <a:lstStyle/>
            <a:p>
              <a:pPr algn="ctr">
                <a:spcBef>
                  <a:spcPct val="50000"/>
                </a:spcBef>
              </a:pPr>
              <a:r>
                <a:rPr lang="hr-HR" sz="1600"/>
                <a:t>Adult equivalents removed annually</a:t>
              </a:r>
            </a:p>
          </p:txBody>
        </p:sp>
      </p:grpSp>
      <p:sp>
        <p:nvSpPr>
          <p:cNvPr id="5124" name="Title 1"/>
          <p:cNvSpPr>
            <a:spLocks/>
          </p:cNvSpPr>
          <p:nvPr/>
        </p:nvSpPr>
        <p:spPr bwMode="auto">
          <a:xfrm>
            <a:off x="500063" y="857250"/>
            <a:ext cx="4648200" cy="500063"/>
          </a:xfrm>
          <a:prstGeom prst="rect">
            <a:avLst/>
          </a:prstGeom>
          <a:noFill/>
          <a:ln w="9525">
            <a:noFill/>
            <a:miter lim="800000"/>
            <a:headEnd/>
            <a:tailEnd/>
          </a:ln>
        </p:spPr>
        <p:txBody>
          <a:bodyPr anchor="ctr"/>
          <a:lstStyle/>
          <a:p>
            <a:r>
              <a:rPr lang="hr-HR" sz="2800" b="1">
                <a:latin typeface="Lucida Sans" pitchFamily="34" charset="0"/>
              </a:rPr>
              <a:t>Gillnetters vs. Trawls</a:t>
            </a:r>
            <a:endParaRPr lang="hr-HR" sz="2500" b="1">
              <a:latin typeface="Calibri" pitchFamily="34" charset="0"/>
            </a:endParaRPr>
          </a:p>
        </p:txBody>
      </p:sp>
      <p:sp>
        <p:nvSpPr>
          <p:cNvPr id="5125" name="Text Box 15"/>
          <p:cNvSpPr txBox="1">
            <a:spLocks noChangeArrowheads="1"/>
          </p:cNvSpPr>
          <p:nvPr/>
        </p:nvSpPr>
        <p:spPr bwMode="auto">
          <a:xfrm>
            <a:off x="250825" y="1622425"/>
            <a:ext cx="7200900" cy="366713"/>
          </a:xfrm>
          <a:prstGeom prst="rect">
            <a:avLst/>
          </a:prstGeom>
          <a:noFill/>
          <a:ln w="9525">
            <a:noFill/>
            <a:miter lim="800000"/>
            <a:headEnd/>
            <a:tailEnd/>
          </a:ln>
        </p:spPr>
        <p:txBody>
          <a:bodyPr>
            <a:spAutoFit/>
          </a:bodyPr>
          <a:lstStyle/>
          <a:p>
            <a:pPr>
              <a:spcBef>
                <a:spcPct val="50000"/>
              </a:spcBef>
            </a:pPr>
            <a:r>
              <a:rPr lang="hr-HR">
                <a:latin typeface="Lucida Sans" pitchFamily="34" charset="0"/>
              </a:rPr>
              <a:t> </a:t>
            </a:r>
            <a:r>
              <a:rPr lang="hr-HR">
                <a:solidFill>
                  <a:srgbClr val="EA5C1C"/>
                </a:solidFill>
                <a:latin typeface="Lucida Sans" pitchFamily="34" charset="0"/>
              </a:rPr>
              <a:t>...</a:t>
            </a:r>
            <a:r>
              <a:rPr lang="hr-HR">
                <a:latin typeface="Lucida Sans" pitchFamily="34" charset="0"/>
              </a:rPr>
              <a:t>if multi-use vessels are added:</a:t>
            </a:r>
          </a:p>
        </p:txBody>
      </p:sp>
      <p:grpSp>
        <p:nvGrpSpPr>
          <p:cNvPr id="3" name="Group 4"/>
          <p:cNvGrpSpPr>
            <a:grpSpLocks/>
          </p:cNvGrpSpPr>
          <p:nvPr/>
        </p:nvGrpSpPr>
        <p:grpSpPr bwMode="auto">
          <a:xfrm>
            <a:off x="0" y="785813"/>
            <a:ext cx="331788" cy="857250"/>
            <a:chOff x="785786" y="785794"/>
            <a:chExt cx="331471" cy="928694"/>
          </a:xfrm>
        </p:grpSpPr>
        <p:sp>
          <p:nvSpPr>
            <p:cNvPr id="13" name="Rectangle 12"/>
            <p:cNvSpPr/>
            <p:nvPr/>
          </p:nvSpPr>
          <p:spPr>
            <a:xfrm flipH="1">
              <a:off x="785786" y="785794"/>
              <a:ext cx="214108"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4" name="Rectangle 13"/>
            <p:cNvSpPr/>
            <p:nvPr/>
          </p:nvSpPr>
          <p:spPr>
            <a:xfrm>
              <a:off x="1071263" y="785794"/>
              <a:ext cx="45994"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grpSp>
      <p:sp>
        <p:nvSpPr>
          <p:cNvPr id="4" name="Slide Number Placeholder 3"/>
          <p:cNvSpPr>
            <a:spLocks noGrp="1"/>
          </p:cNvSpPr>
          <p:nvPr>
            <p:ph type="sldNum" sz="quarter" idx="12"/>
          </p:nvPr>
        </p:nvSpPr>
        <p:spPr/>
        <p:txBody>
          <a:bodyPr/>
          <a:lstStyle/>
          <a:p>
            <a:fld id="{3838F80C-5FC2-4846-9ADB-39107FF86D14}" type="slidenum">
              <a:rPr lang="en-US" smtClean="0"/>
              <a:t>40</a:t>
            </a:fld>
            <a:endParaRPr lang="en-US"/>
          </a:p>
        </p:txBody>
      </p:sp>
    </p:spTree>
    <p:extLst>
      <p:ext uri="{BB962C8B-B14F-4D97-AF65-F5344CB8AC3E}">
        <p14:creationId xmlns:p14="http://schemas.microsoft.com/office/powerpoint/2010/main" val="154959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4294967295"/>
          </p:nvPr>
        </p:nvSpPr>
        <p:spPr>
          <a:xfrm>
            <a:off x="285750" y="2143116"/>
            <a:ext cx="4357688" cy="3357562"/>
          </a:xfrm>
        </p:spPr>
        <p:txBody>
          <a:bodyPr/>
          <a:lstStyle/>
          <a:p>
            <a:pPr eaLnBrk="1" hangingPunct="1">
              <a:lnSpc>
                <a:spcPct val="90000"/>
              </a:lnSpc>
              <a:spcBef>
                <a:spcPct val="50000"/>
              </a:spcBef>
              <a:buFont typeface="Arial" charset="0"/>
              <a:buNone/>
            </a:pPr>
            <a:r>
              <a:rPr lang="en-US" sz="1600" dirty="0" smtClean="0">
                <a:solidFill>
                  <a:srgbClr val="EA5C1C"/>
                </a:solidFill>
                <a:latin typeface="Calibri" pitchFamily="34" charset="0"/>
                <a:cs typeface="Calibri" pitchFamily="34" charset="0"/>
                <a:sym typeface="Symbol" pitchFamily="18" charset="2"/>
              </a:rPr>
              <a:t>▪</a:t>
            </a:r>
            <a:r>
              <a:rPr lang="hr-HR" sz="2000" dirty="0" smtClean="0">
                <a:latin typeface="Calibri" pitchFamily="34" charset="0"/>
                <a:cs typeface="Calibri" pitchFamily="34" charset="0"/>
              </a:rPr>
              <a:t> </a:t>
            </a:r>
            <a:r>
              <a:rPr lang="en-US" sz="2000" dirty="0" smtClean="0">
                <a:latin typeface="Calibri" pitchFamily="34" charset="0"/>
                <a:cs typeface="Calibri" pitchFamily="34" charset="0"/>
              </a:rPr>
              <a:t>Trawl </a:t>
            </a:r>
            <a:r>
              <a:rPr lang="en-US" sz="2000" dirty="0" err="1" smtClean="0">
                <a:latin typeface="Calibri" pitchFamily="34" charset="0"/>
                <a:cs typeface="Calibri" pitchFamily="34" charset="0"/>
              </a:rPr>
              <a:t>bycatch</a:t>
            </a:r>
            <a:r>
              <a:rPr lang="en-US" sz="2000" dirty="0" smtClean="0">
                <a:latin typeface="Calibri" pitchFamily="34" charset="0"/>
                <a:cs typeface="Calibri" pitchFamily="34" charset="0"/>
              </a:rPr>
              <a:t> should be of greater concern for management in the N. Adriatic </a:t>
            </a:r>
            <a:r>
              <a:rPr lang="en-US" sz="2000" b="1" i="1" u="sng" dirty="0" smtClean="0">
                <a:latin typeface="Calibri" pitchFamily="34" charset="0"/>
                <a:cs typeface="Calibri" pitchFamily="34" charset="0"/>
              </a:rPr>
              <a:t>unless</a:t>
            </a:r>
            <a:r>
              <a:rPr lang="en-US" sz="2000" dirty="0" smtClean="0">
                <a:latin typeface="Calibri" pitchFamily="34" charset="0"/>
                <a:cs typeface="Calibri" pitchFamily="34" charset="0"/>
              </a:rPr>
              <a:t> gillnet </a:t>
            </a:r>
            <a:r>
              <a:rPr lang="en-US" sz="2000" dirty="0" err="1" smtClean="0">
                <a:latin typeface="Calibri" pitchFamily="34" charset="0"/>
                <a:cs typeface="Calibri" pitchFamily="34" charset="0"/>
              </a:rPr>
              <a:t>bycatch</a:t>
            </a:r>
            <a:r>
              <a:rPr lang="en-US" sz="2000" dirty="0" smtClean="0">
                <a:latin typeface="Calibri" pitchFamily="34" charset="0"/>
                <a:cs typeface="Calibri" pitchFamily="34" charset="0"/>
              </a:rPr>
              <a:t> by multi-use vessels is significant</a:t>
            </a:r>
            <a:r>
              <a:rPr lang="hr-HR" sz="2000" dirty="0" smtClean="0">
                <a:latin typeface="Calibri" pitchFamily="34" charset="0"/>
                <a:cs typeface="Calibri" pitchFamily="34" charset="0"/>
              </a:rPr>
              <a:t>.</a:t>
            </a:r>
            <a:endParaRPr lang="en-US" sz="2000" dirty="0" smtClean="0">
              <a:latin typeface="Calibri" pitchFamily="34" charset="0"/>
              <a:cs typeface="Calibri" pitchFamily="34" charset="0"/>
            </a:endParaRPr>
          </a:p>
          <a:p>
            <a:pPr eaLnBrk="1" hangingPunct="1">
              <a:lnSpc>
                <a:spcPct val="90000"/>
              </a:lnSpc>
              <a:spcBef>
                <a:spcPct val="50000"/>
              </a:spcBef>
              <a:buFont typeface="Arial" charset="0"/>
              <a:buNone/>
            </a:pPr>
            <a:r>
              <a:rPr lang="en-US" sz="1600" dirty="0" smtClean="0">
                <a:solidFill>
                  <a:srgbClr val="EA5C1C"/>
                </a:solidFill>
                <a:latin typeface="Calibri" pitchFamily="34" charset="0"/>
                <a:cs typeface="Calibri" pitchFamily="34" charset="0"/>
                <a:sym typeface="Symbol" pitchFamily="18" charset="2"/>
              </a:rPr>
              <a:t>▪</a:t>
            </a:r>
            <a:r>
              <a:rPr lang="hr-HR" sz="2000" dirty="0" smtClean="0">
                <a:latin typeface="Calibri" pitchFamily="34" charset="0"/>
                <a:cs typeface="Calibri" pitchFamily="34" charset="0"/>
              </a:rPr>
              <a:t> </a:t>
            </a:r>
            <a:r>
              <a:rPr lang="en-US" sz="2000" dirty="0" smtClean="0">
                <a:latin typeface="Calibri" pitchFamily="34" charset="0"/>
                <a:cs typeface="Calibri" pitchFamily="34" charset="0"/>
              </a:rPr>
              <a:t>Adult equivalents are a useful way to compare the potential impacts of harvest that affects particular size/age classes</a:t>
            </a:r>
            <a:r>
              <a:rPr lang="hr-HR" sz="2000" dirty="0" smtClean="0">
                <a:latin typeface="Calibri" pitchFamily="34" charset="0"/>
                <a:cs typeface="Calibri" pitchFamily="34" charset="0"/>
              </a:rPr>
              <a:t>.</a:t>
            </a:r>
            <a:endParaRPr lang="en-US" sz="2000" dirty="0" smtClean="0">
              <a:latin typeface="Calibri" pitchFamily="34" charset="0"/>
              <a:cs typeface="Calibri" pitchFamily="34" charset="0"/>
            </a:endParaRPr>
          </a:p>
          <a:p>
            <a:pPr eaLnBrk="1" hangingPunct="1">
              <a:lnSpc>
                <a:spcPct val="90000"/>
              </a:lnSpc>
              <a:spcBef>
                <a:spcPct val="50000"/>
              </a:spcBef>
              <a:buFont typeface="Arial" charset="0"/>
              <a:buNone/>
            </a:pPr>
            <a:r>
              <a:rPr lang="en-US" sz="1600" dirty="0" smtClean="0">
                <a:solidFill>
                  <a:srgbClr val="EA5C1C"/>
                </a:solidFill>
                <a:latin typeface="Calibri" pitchFamily="34" charset="0"/>
                <a:cs typeface="Calibri" pitchFamily="34" charset="0"/>
                <a:sym typeface="Symbol" pitchFamily="18" charset="2"/>
              </a:rPr>
              <a:t>▪</a:t>
            </a:r>
            <a:r>
              <a:rPr lang="hr-HR" sz="2000" dirty="0" smtClean="0">
                <a:latin typeface="Calibri" pitchFamily="34" charset="0"/>
                <a:cs typeface="Calibri" pitchFamily="34" charset="0"/>
              </a:rPr>
              <a:t> Major gap: fishing effort of multi-use vessels.</a:t>
            </a:r>
            <a:endParaRPr lang="en-US" sz="2000" dirty="0" smtClean="0">
              <a:latin typeface="Calibri" pitchFamily="34" charset="0"/>
              <a:cs typeface="Calibri" pitchFamily="34" charset="0"/>
            </a:endParaRPr>
          </a:p>
        </p:txBody>
      </p:sp>
      <p:sp>
        <p:nvSpPr>
          <p:cNvPr id="26627" name="Title 1"/>
          <p:cNvSpPr>
            <a:spLocks/>
          </p:cNvSpPr>
          <p:nvPr/>
        </p:nvSpPr>
        <p:spPr bwMode="auto">
          <a:xfrm>
            <a:off x="571472" y="1000108"/>
            <a:ext cx="4648200" cy="500062"/>
          </a:xfrm>
          <a:prstGeom prst="rect">
            <a:avLst/>
          </a:prstGeom>
          <a:noFill/>
          <a:ln w="9525">
            <a:noFill/>
            <a:miter lim="800000"/>
            <a:headEnd/>
            <a:tailEnd/>
          </a:ln>
        </p:spPr>
        <p:txBody>
          <a:bodyPr anchor="ctr"/>
          <a:lstStyle/>
          <a:p>
            <a:r>
              <a:rPr lang="hr-HR" sz="4400" b="1" dirty="0" smtClean="0">
                <a:latin typeface="Cambria" pitchFamily="18" charset="0"/>
              </a:rPr>
              <a:t>So...</a:t>
            </a:r>
            <a:endParaRPr lang="hr-HR" sz="4000" b="1" dirty="0">
              <a:latin typeface="Cambria" pitchFamily="18" charset="0"/>
            </a:endParaRPr>
          </a:p>
        </p:txBody>
      </p:sp>
      <p:pic>
        <p:nvPicPr>
          <p:cNvPr id="10" name="Picture 9" descr="glavata72dpi.jpg"/>
          <p:cNvPicPr>
            <a:picLocks noChangeAspect="1"/>
          </p:cNvPicPr>
          <p:nvPr/>
        </p:nvPicPr>
        <p:blipFill>
          <a:blip r:embed="rId2" cstate="print"/>
          <a:stretch>
            <a:fillRect/>
          </a:stretch>
        </p:blipFill>
        <p:spPr>
          <a:xfrm>
            <a:off x="4929188" y="1031875"/>
            <a:ext cx="4071937" cy="5111750"/>
          </a:xfrm>
          <a:prstGeom prst="rect">
            <a:avLst/>
          </a:prstGeom>
          <a:ln>
            <a:solidFill>
              <a:schemeClr val="bg1">
                <a:lumMod val="50000"/>
              </a:schemeClr>
            </a:solidFill>
          </a:ln>
        </p:spPr>
      </p:pic>
      <p:grpSp>
        <p:nvGrpSpPr>
          <p:cNvPr id="2" name="Group 4"/>
          <p:cNvGrpSpPr>
            <a:grpSpLocks/>
          </p:cNvGrpSpPr>
          <p:nvPr/>
        </p:nvGrpSpPr>
        <p:grpSpPr bwMode="auto">
          <a:xfrm>
            <a:off x="0" y="785813"/>
            <a:ext cx="331788" cy="857250"/>
            <a:chOff x="785786" y="785794"/>
            <a:chExt cx="331471" cy="928694"/>
          </a:xfrm>
        </p:grpSpPr>
        <p:sp>
          <p:nvSpPr>
            <p:cNvPr id="12" name="Rectangle 11"/>
            <p:cNvSpPr/>
            <p:nvPr/>
          </p:nvSpPr>
          <p:spPr>
            <a:xfrm flipH="1">
              <a:off x="785786" y="785794"/>
              <a:ext cx="214108"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3" name="Rectangle 12"/>
            <p:cNvSpPr/>
            <p:nvPr/>
          </p:nvSpPr>
          <p:spPr>
            <a:xfrm>
              <a:off x="1071263" y="785794"/>
              <a:ext cx="45994" cy="928694"/>
            </a:xfrm>
            <a:prstGeom prst="rect">
              <a:avLst/>
            </a:prstGeom>
            <a:solidFill>
              <a:srgbClr val="EA5C1C"/>
            </a:solidFill>
            <a:ln>
              <a:solidFill>
                <a:srgbClr val="EA5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grpSp>
      <p:sp>
        <p:nvSpPr>
          <p:cNvPr id="3" name="Slide Number Placeholder 2"/>
          <p:cNvSpPr>
            <a:spLocks noGrp="1"/>
          </p:cNvSpPr>
          <p:nvPr>
            <p:ph type="sldNum" sz="quarter" idx="12"/>
          </p:nvPr>
        </p:nvSpPr>
        <p:spPr/>
        <p:txBody>
          <a:bodyPr/>
          <a:lstStyle/>
          <a:p>
            <a:fld id="{3838F80C-5FC2-4846-9ADB-39107FF86D14}" type="slidenum">
              <a:rPr lang="en-US" smtClean="0"/>
              <a:t>41</a:t>
            </a:fld>
            <a:endParaRPr lang="en-US"/>
          </a:p>
        </p:txBody>
      </p:sp>
    </p:spTree>
    <p:extLst>
      <p:ext uri="{BB962C8B-B14F-4D97-AF65-F5344CB8AC3E}">
        <p14:creationId xmlns:p14="http://schemas.microsoft.com/office/powerpoint/2010/main" val="336022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left)">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wipe(left)">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wipe(left)">
                                      <p:cBhvr>
                                        <p:cTn id="17" dur="500"/>
                                        <p:tgtEl>
                                          <p:spTgt spid="68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381000"/>
            <a:ext cx="8228013" cy="758825"/>
          </a:xfrm>
        </p:spPr>
        <p:txBody>
          <a:bodyPr>
            <a:normAutofit fontScale="90000"/>
          </a:bodyPr>
          <a:lstStyle/>
          <a:p>
            <a:r>
              <a:rPr lang="en-US" altLang="en-US" sz="3200" b="1" dirty="0">
                <a:latin typeface="Lucida Sans Unicode" panose="020B0602030504020204" pitchFamily="34" charset="0"/>
              </a:rPr>
              <a:t>B</a:t>
            </a:r>
            <a:r>
              <a:rPr lang="en-US" altLang="en-US" sz="3200" b="1" dirty="0" smtClean="0">
                <a:latin typeface="Lucida Sans Unicode" panose="020B0602030504020204" pitchFamily="34" charset="0"/>
              </a:rPr>
              <a:t>iologists are a bit skeptical of models </a:t>
            </a:r>
            <a:r>
              <a:rPr lang="en-US" altLang="en-US" sz="3200" b="1" dirty="0">
                <a:latin typeface="Lucida Sans Unicode" panose="020B0602030504020204" pitchFamily="34" charset="0"/>
              </a:rPr>
              <a:t>(sometimes):</a:t>
            </a:r>
          </a:p>
        </p:txBody>
      </p:sp>
      <p:sp>
        <p:nvSpPr>
          <p:cNvPr id="116741" name="AutoShape 5"/>
          <p:cNvSpPr>
            <a:spLocks noChangeArrowheads="1"/>
          </p:cNvSpPr>
          <p:nvPr/>
        </p:nvSpPr>
        <p:spPr bwMode="auto">
          <a:xfrm>
            <a:off x="533400" y="2438400"/>
            <a:ext cx="2209800" cy="1752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dirty="0">
                <a:solidFill>
                  <a:srgbClr val="000099"/>
                </a:solidFill>
              </a:rPr>
              <a:t>DATA</a:t>
            </a:r>
            <a:r>
              <a:rPr lang="en-US" altLang="en-US" dirty="0">
                <a:solidFill>
                  <a:schemeClr val="bg2"/>
                </a:solidFill>
              </a:rPr>
              <a:t> </a:t>
            </a:r>
          </a:p>
          <a:p>
            <a:pPr algn="ctr"/>
            <a:r>
              <a:rPr lang="en-US" altLang="en-US" sz="1500" dirty="0">
                <a:solidFill>
                  <a:srgbClr val="000099"/>
                </a:solidFill>
              </a:rPr>
              <a:t>(that took a long time </a:t>
            </a:r>
          </a:p>
          <a:p>
            <a:pPr algn="ctr"/>
            <a:r>
              <a:rPr lang="en-US" altLang="en-US" sz="1500" dirty="0">
                <a:solidFill>
                  <a:srgbClr val="000099"/>
                </a:solidFill>
              </a:rPr>
              <a:t>and a lot of </a:t>
            </a:r>
          </a:p>
          <a:p>
            <a:pPr algn="ctr"/>
            <a:r>
              <a:rPr lang="en-US" altLang="en-US" sz="1500" dirty="0">
                <a:solidFill>
                  <a:srgbClr val="000099"/>
                </a:solidFill>
              </a:rPr>
              <a:t>effort to collect)</a:t>
            </a:r>
          </a:p>
        </p:txBody>
      </p:sp>
      <p:sp>
        <p:nvSpPr>
          <p:cNvPr id="116742" name="AutoShape 6"/>
          <p:cNvSpPr>
            <a:spLocks noChangeArrowheads="1"/>
          </p:cNvSpPr>
          <p:nvPr/>
        </p:nvSpPr>
        <p:spPr bwMode="auto">
          <a:xfrm>
            <a:off x="3581400" y="1676400"/>
            <a:ext cx="2209800" cy="3200400"/>
          </a:xfrm>
          <a:prstGeom prst="flowChartProcess">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FF0000"/>
                </a:solidFill>
              </a:rPr>
              <a:t>MODEL</a:t>
            </a:r>
          </a:p>
        </p:txBody>
      </p:sp>
      <p:sp>
        <p:nvSpPr>
          <p:cNvPr id="116743" name="AutoShape 7"/>
          <p:cNvSpPr>
            <a:spLocks noChangeArrowheads="1"/>
          </p:cNvSpPr>
          <p:nvPr/>
        </p:nvSpPr>
        <p:spPr bwMode="auto">
          <a:xfrm>
            <a:off x="6629400" y="2514600"/>
            <a:ext cx="2209800" cy="1524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dirty="0">
                <a:solidFill>
                  <a:srgbClr val="000099"/>
                </a:solidFill>
              </a:rPr>
              <a:t>RESULTS</a:t>
            </a:r>
          </a:p>
          <a:p>
            <a:pPr algn="ctr"/>
            <a:r>
              <a:rPr lang="en-US" altLang="en-US" sz="1500" dirty="0">
                <a:solidFill>
                  <a:schemeClr val="bg1"/>
                </a:solidFill>
              </a:rPr>
              <a:t>(that </a:t>
            </a:r>
            <a:r>
              <a:rPr lang="en-US" altLang="en-US" sz="1500" dirty="0" smtClean="0">
                <a:solidFill>
                  <a:schemeClr val="bg1"/>
                </a:solidFill>
              </a:rPr>
              <a:t>may not match </a:t>
            </a:r>
          </a:p>
          <a:p>
            <a:pPr algn="ctr"/>
            <a:r>
              <a:rPr lang="en-US" altLang="en-US" sz="1500" dirty="0" smtClean="0">
                <a:solidFill>
                  <a:schemeClr val="bg1"/>
                </a:solidFill>
              </a:rPr>
              <a:t>experience or </a:t>
            </a:r>
            <a:endParaRPr lang="en-US" altLang="en-US" sz="1500" dirty="0">
              <a:solidFill>
                <a:schemeClr val="bg1"/>
              </a:solidFill>
            </a:endParaRPr>
          </a:p>
          <a:p>
            <a:pPr algn="ctr"/>
            <a:r>
              <a:rPr lang="en-US" altLang="en-US" sz="1500" dirty="0">
                <a:solidFill>
                  <a:schemeClr val="bg1"/>
                </a:solidFill>
              </a:rPr>
              <a:t>expectations)</a:t>
            </a:r>
          </a:p>
        </p:txBody>
      </p:sp>
      <p:sp>
        <p:nvSpPr>
          <p:cNvPr id="116744" name="AutoShape 8"/>
          <p:cNvSpPr>
            <a:spLocks noChangeArrowheads="1"/>
          </p:cNvSpPr>
          <p:nvPr/>
        </p:nvSpPr>
        <p:spPr bwMode="auto">
          <a:xfrm>
            <a:off x="2895600" y="3124200"/>
            <a:ext cx="609600" cy="533400"/>
          </a:xfrm>
          <a:prstGeom prst="rightArrow">
            <a:avLst>
              <a:gd name="adj1" fmla="val 50000"/>
              <a:gd name="adj2" fmla="val 28571"/>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5" name="AutoShape 9"/>
          <p:cNvSpPr>
            <a:spLocks noChangeArrowheads="1"/>
          </p:cNvSpPr>
          <p:nvPr/>
        </p:nvSpPr>
        <p:spPr bwMode="auto">
          <a:xfrm>
            <a:off x="5943600" y="3124200"/>
            <a:ext cx="609600" cy="533400"/>
          </a:xfrm>
          <a:prstGeom prst="rightArrow">
            <a:avLst>
              <a:gd name="adj1" fmla="val 50000"/>
              <a:gd name="adj2" fmla="val 28571"/>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6" name="AutoShape 10"/>
          <p:cNvSpPr>
            <a:spLocks noChangeArrowheads="1"/>
          </p:cNvSpPr>
          <p:nvPr/>
        </p:nvSpPr>
        <p:spPr bwMode="auto">
          <a:xfrm>
            <a:off x="7467600" y="4191000"/>
            <a:ext cx="533400" cy="685800"/>
          </a:xfrm>
          <a:prstGeom prst="downArrow">
            <a:avLst>
              <a:gd name="adj1" fmla="val 50000"/>
              <a:gd name="adj2" fmla="val 3214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16747" name="Text Box 11"/>
          <p:cNvSpPr txBox="1">
            <a:spLocks noChangeArrowheads="1"/>
          </p:cNvSpPr>
          <p:nvPr/>
        </p:nvSpPr>
        <p:spPr bwMode="auto">
          <a:xfrm>
            <a:off x="6477000" y="5181600"/>
            <a:ext cx="23939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dirty="0"/>
              <a:t>Management</a:t>
            </a:r>
          </a:p>
          <a:p>
            <a:pPr algn="ctr"/>
            <a:r>
              <a:rPr lang="en-US" altLang="en-US" sz="2400" b="1" dirty="0"/>
              <a:t>Decisions??</a:t>
            </a:r>
          </a:p>
        </p:txBody>
      </p:sp>
    </p:spTree>
    <p:extLst>
      <p:ext uri="{BB962C8B-B14F-4D97-AF65-F5344CB8AC3E}">
        <p14:creationId xmlns:p14="http://schemas.microsoft.com/office/powerpoint/2010/main" val="9922809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0306" y="412191"/>
            <a:ext cx="8454838" cy="1325563"/>
          </a:xfrm>
        </p:spPr>
        <p:txBody>
          <a:bodyPr>
            <a:normAutofit/>
          </a:bodyPr>
          <a:lstStyle/>
          <a:p>
            <a:r>
              <a:rPr lang="en-US" dirty="0" smtClean="0"/>
              <a:t>Models can be used for many things	</a:t>
            </a:r>
            <a:endParaRPr lang="en-US" dirty="0"/>
          </a:p>
        </p:txBody>
      </p:sp>
      <p:sp>
        <p:nvSpPr>
          <p:cNvPr id="6" name="Content Placeholder 5"/>
          <p:cNvSpPr>
            <a:spLocks noGrp="1"/>
          </p:cNvSpPr>
          <p:nvPr>
            <p:ph idx="1"/>
          </p:nvPr>
        </p:nvSpPr>
        <p:spPr>
          <a:xfrm>
            <a:off x="714375" y="1966819"/>
            <a:ext cx="7886700" cy="4351338"/>
          </a:xfrm>
        </p:spPr>
        <p:txBody>
          <a:bodyPr>
            <a:normAutofit fontScale="70000" lnSpcReduction="20000"/>
          </a:bodyPr>
          <a:lstStyle/>
          <a:p>
            <a:r>
              <a:rPr lang="en-US" sz="3500" dirty="0" smtClean="0"/>
              <a:t>Prediction – how many </a:t>
            </a:r>
            <a:r>
              <a:rPr lang="en-US" sz="3500" dirty="0" smtClean="0"/>
              <a:t>fish, how much catch, future trends?</a:t>
            </a:r>
          </a:p>
          <a:p>
            <a:pPr marL="0" indent="0">
              <a:buNone/>
            </a:pPr>
            <a:endParaRPr lang="en-US" sz="3500" dirty="0" smtClean="0"/>
          </a:p>
          <a:p>
            <a:r>
              <a:rPr lang="en-US" sz="3500" dirty="0" smtClean="0"/>
              <a:t>Relative impacts – which threat should be reduced first?</a:t>
            </a:r>
            <a:endParaRPr lang="en-US" sz="3500" dirty="0" smtClean="0"/>
          </a:p>
          <a:p>
            <a:endParaRPr lang="en-US" sz="3500" dirty="0" smtClean="0"/>
          </a:p>
          <a:p>
            <a:r>
              <a:rPr lang="en-US" sz="3500" dirty="0" smtClean="0"/>
              <a:t>Conservation </a:t>
            </a:r>
            <a:r>
              <a:rPr lang="en-US" sz="3500" dirty="0" smtClean="0"/>
              <a:t>strategy evaluation – which conservation efforts </a:t>
            </a:r>
            <a:r>
              <a:rPr lang="en-US" sz="3500" dirty="0" smtClean="0"/>
              <a:t>will be most likely to work or help a species the </a:t>
            </a:r>
            <a:r>
              <a:rPr lang="en-US" sz="3500" dirty="0" smtClean="0"/>
              <a:t>most?</a:t>
            </a:r>
          </a:p>
          <a:p>
            <a:endParaRPr lang="en-US" sz="3500" dirty="0"/>
          </a:p>
          <a:p>
            <a:r>
              <a:rPr lang="en-US" sz="3500" dirty="0" smtClean="0"/>
              <a:t>Monitoring strategy evaluation – which data will give us the best information?</a:t>
            </a:r>
            <a:endParaRPr lang="en-US" sz="3500" dirty="0"/>
          </a:p>
        </p:txBody>
      </p:sp>
    </p:spTree>
    <p:extLst>
      <p:ext uri="{BB962C8B-B14F-4D97-AF65-F5344CB8AC3E}">
        <p14:creationId xmlns:p14="http://schemas.microsoft.com/office/powerpoint/2010/main" val="388879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7822" y="685800"/>
            <a:ext cx="8961344" cy="1325563"/>
          </a:xfrm>
        </p:spPr>
        <p:txBody>
          <a:bodyPr>
            <a:normAutofit fontScale="90000"/>
          </a:bodyPr>
          <a:lstStyle/>
          <a:p>
            <a:r>
              <a:rPr lang="en-US" dirty="0" smtClean="0"/>
              <a:t>Models can be </a:t>
            </a:r>
            <a:r>
              <a:rPr lang="en-US" dirty="0" smtClean="0"/>
              <a:t>misused or misinterpreted if they are not constructed well or have too many uncertainties</a:t>
            </a:r>
            <a:r>
              <a:rPr lang="en-US" dirty="0" smtClean="0"/>
              <a:t>	</a:t>
            </a:r>
            <a:endParaRPr lang="en-US" dirty="0"/>
          </a:p>
        </p:txBody>
      </p:sp>
      <p:sp>
        <p:nvSpPr>
          <p:cNvPr id="6" name="Content Placeholder 5"/>
          <p:cNvSpPr>
            <a:spLocks noGrp="1"/>
          </p:cNvSpPr>
          <p:nvPr>
            <p:ph idx="1"/>
          </p:nvPr>
        </p:nvSpPr>
        <p:spPr>
          <a:xfrm>
            <a:off x="714375" y="2667000"/>
            <a:ext cx="7886700" cy="3505200"/>
          </a:xfrm>
        </p:spPr>
        <p:txBody>
          <a:bodyPr>
            <a:normAutofit fontScale="47500" lnSpcReduction="20000"/>
          </a:bodyPr>
          <a:lstStyle/>
          <a:p>
            <a:r>
              <a:rPr lang="en-US" sz="3500" dirty="0" smtClean="0"/>
              <a:t>Understand what the model is for – what are the questions or management needs?</a:t>
            </a:r>
            <a:endParaRPr lang="en-US" sz="3500" dirty="0" smtClean="0"/>
          </a:p>
          <a:p>
            <a:endParaRPr lang="en-US" sz="3500" dirty="0" smtClean="0"/>
          </a:p>
          <a:p>
            <a:r>
              <a:rPr lang="en-US" sz="3500" dirty="0" smtClean="0"/>
              <a:t>Too many unknowns = anything can happen, and the results may not be informative (“garbage in = garbage out”)</a:t>
            </a:r>
            <a:endParaRPr lang="en-US" sz="3500" dirty="0" smtClean="0"/>
          </a:p>
          <a:p>
            <a:endParaRPr lang="en-US" sz="3500" dirty="0" smtClean="0"/>
          </a:p>
          <a:p>
            <a:r>
              <a:rPr lang="en-US" sz="3500" dirty="0" smtClean="0"/>
              <a:t>All models include assumptions that are likely violated. That’s OK, as long as you investigate how the results of the model are affected by those assumptions.</a:t>
            </a:r>
          </a:p>
          <a:p>
            <a:endParaRPr lang="en-US" sz="3500" dirty="0"/>
          </a:p>
          <a:p>
            <a:r>
              <a:rPr lang="en-US" sz="3500" dirty="0" smtClean="0"/>
              <a:t>Models are often not explained very well to the public. This can lead to misinterpretation, too much belief in results, or lack of trust. Learn how to explain what you’ve done and why, and be open to trying new assumptions or parameters based on local knowledge and expertise.</a:t>
            </a:r>
            <a:endParaRPr lang="en-US" sz="3500" dirty="0"/>
          </a:p>
        </p:txBody>
      </p:sp>
    </p:spTree>
    <p:extLst>
      <p:ext uri="{BB962C8B-B14F-4D97-AF65-F5344CB8AC3E}">
        <p14:creationId xmlns:p14="http://schemas.microsoft.com/office/powerpoint/2010/main" val="137824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81" t="13860" r="72982" b="52924"/>
          <a:stretch/>
        </p:blipFill>
        <p:spPr>
          <a:xfrm>
            <a:off x="1722772" y="1071563"/>
            <a:ext cx="5213810" cy="1969046"/>
          </a:xfrm>
          <a:prstGeom prst="rect">
            <a:avLst/>
          </a:prstGeom>
        </p:spPr>
      </p:pic>
      <p:pic>
        <p:nvPicPr>
          <p:cNvPr id="3" name="Picture 2"/>
          <p:cNvPicPr>
            <a:picLocks noChangeAspect="1"/>
          </p:cNvPicPr>
          <p:nvPr/>
        </p:nvPicPr>
        <p:blipFill rotWithShape="1">
          <a:blip r:embed="rId3"/>
          <a:srcRect l="2610" t="25790" r="59035" b="13392"/>
          <a:stretch/>
        </p:blipFill>
        <p:spPr>
          <a:xfrm>
            <a:off x="1107462" y="3040609"/>
            <a:ext cx="6444430" cy="2874017"/>
          </a:xfrm>
          <a:prstGeom prst="rect">
            <a:avLst/>
          </a:prstGeom>
        </p:spPr>
      </p:pic>
    </p:spTree>
    <p:extLst>
      <p:ext uri="{BB962C8B-B14F-4D97-AF65-F5344CB8AC3E}">
        <p14:creationId xmlns:p14="http://schemas.microsoft.com/office/powerpoint/2010/main" val="3601186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efsc.noaa.gov/labs/mississippi/images/loggerhead_ted-noaa.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48970" y="2645251"/>
            <a:ext cx="5496410" cy="309173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US" dirty="0" smtClean="0"/>
              <a:t>Turtle Excluder Device (TED)</a:t>
            </a:r>
            <a:endParaRPr lang="en-US" dirty="0"/>
          </a:p>
        </p:txBody>
      </p:sp>
    </p:spTree>
    <p:extLst>
      <p:ext uri="{BB962C8B-B14F-4D97-AF65-F5344CB8AC3E}">
        <p14:creationId xmlns:p14="http://schemas.microsoft.com/office/powerpoint/2010/main" val="56817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hatchl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157" y="3200400"/>
            <a:ext cx="2228850" cy="16823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76" name="Text Box 4"/>
          <p:cNvSpPr txBox="1">
            <a:spLocks noChangeArrowheads="1"/>
          </p:cNvSpPr>
          <p:nvPr/>
        </p:nvSpPr>
        <p:spPr bwMode="auto">
          <a:xfrm>
            <a:off x="945707" y="1143000"/>
            <a:ext cx="57903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tx2"/>
                </a:solidFill>
                <a:latin typeface="Lucida Sans Unicode" panose="020B0602030504020204" pitchFamily="34" charset="0"/>
              </a:rPr>
              <a:t>Management options in U.S. in 1980s</a:t>
            </a:r>
          </a:p>
        </p:txBody>
      </p:sp>
      <p:sp>
        <p:nvSpPr>
          <p:cNvPr id="28677" name="Text Box 5"/>
          <p:cNvSpPr txBox="1">
            <a:spLocks noChangeArrowheads="1"/>
          </p:cNvSpPr>
          <p:nvPr/>
        </p:nvSpPr>
        <p:spPr bwMode="auto">
          <a:xfrm>
            <a:off x="945707" y="1771650"/>
            <a:ext cx="27432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Focus on nests and hatchlings through beach protection and hatcheries    </a:t>
            </a:r>
          </a:p>
          <a:p>
            <a:endParaRPr lang="en-US" altLang="en-US"/>
          </a:p>
          <a:p>
            <a:r>
              <a:rPr lang="en-US" altLang="en-US"/>
              <a:t>                             </a:t>
            </a:r>
            <a:endParaRPr lang="en-US" altLang="en-US" sz="2400" b="1"/>
          </a:p>
        </p:txBody>
      </p:sp>
      <p:sp>
        <p:nvSpPr>
          <p:cNvPr id="28678" name="Text Box 6"/>
          <p:cNvSpPr txBox="1">
            <a:spLocks noChangeArrowheads="1"/>
          </p:cNvSpPr>
          <p:nvPr/>
        </p:nvSpPr>
        <p:spPr bwMode="auto">
          <a:xfrm>
            <a:off x="5024622" y="1722865"/>
            <a:ext cx="2514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Decrease incidental mortality in shrimp trawls?</a:t>
            </a:r>
          </a:p>
        </p:txBody>
      </p:sp>
      <p:pic>
        <p:nvPicPr>
          <p:cNvPr id="28679" name="Picture 7" descr="byca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276" y="2857500"/>
            <a:ext cx="1949054" cy="2857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80" name="Text Box 8"/>
          <p:cNvSpPr txBox="1">
            <a:spLocks noChangeArrowheads="1"/>
          </p:cNvSpPr>
          <p:nvPr/>
        </p:nvSpPr>
        <p:spPr bwMode="auto">
          <a:xfrm>
            <a:off x="3848452" y="2138364"/>
            <a:ext cx="6142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700" b="1"/>
              <a:t>OR</a:t>
            </a:r>
          </a:p>
        </p:txBody>
      </p:sp>
      <p:pic>
        <p:nvPicPr>
          <p:cNvPr id="8" name="Picture 3" descr="headstar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95266" y="4709973"/>
            <a:ext cx="2367457" cy="177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78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461774" y="2571751"/>
            <a:ext cx="1422666" cy="2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a:latin typeface="Times New Roman" panose="02020603050405020304" pitchFamily="18" charset="0"/>
              </a:rPr>
              <a:t>Nesting Females</a:t>
            </a:r>
          </a:p>
        </p:txBody>
      </p:sp>
      <p:sp>
        <p:nvSpPr>
          <p:cNvPr id="29699" name="Arc 3"/>
          <p:cNvSpPr>
            <a:spLocks/>
          </p:cNvSpPr>
          <p:nvPr/>
        </p:nvSpPr>
        <p:spPr bwMode="auto">
          <a:xfrm rot="10800000">
            <a:off x="2784308" y="2751535"/>
            <a:ext cx="498872" cy="503634"/>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49"/>
                </a:moveTo>
                <a:cubicBezTo>
                  <a:pt x="28" y="9657"/>
                  <a:pt x="9661" y="25"/>
                  <a:pt x="21553" y="0"/>
                </a:cubicBezTo>
              </a:path>
              <a:path w="21600" h="21600" stroke="0" extrusionOk="0">
                <a:moveTo>
                  <a:pt x="0" y="21549"/>
                </a:moveTo>
                <a:cubicBezTo>
                  <a:pt x="28" y="9657"/>
                  <a:pt x="9661" y="25"/>
                  <a:pt x="21553" y="0"/>
                </a:cubicBezTo>
                <a:lnTo>
                  <a:pt x="21600" y="21600"/>
                </a:lnTo>
                <a:lnTo>
                  <a:pt x="0" y="21549"/>
                </a:lnTo>
                <a:close/>
              </a:path>
            </a:pathLst>
          </a:custGeom>
          <a:noFill/>
          <a:ln w="76200" cap="rnd">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29700" name="Arc 4"/>
          <p:cNvSpPr>
            <a:spLocks/>
          </p:cNvSpPr>
          <p:nvPr/>
        </p:nvSpPr>
        <p:spPr bwMode="auto">
          <a:xfrm>
            <a:off x="2602144" y="2500314"/>
            <a:ext cx="498872" cy="502444"/>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49"/>
                </a:moveTo>
                <a:cubicBezTo>
                  <a:pt x="28" y="9657"/>
                  <a:pt x="9661" y="25"/>
                  <a:pt x="21553" y="0"/>
                </a:cubicBezTo>
              </a:path>
              <a:path w="21600" h="21600" stroke="0" extrusionOk="0">
                <a:moveTo>
                  <a:pt x="0" y="21549"/>
                </a:moveTo>
                <a:cubicBezTo>
                  <a:pt x="28" y="9657"/>
                  <a:pt x="9661" y="25"/>
                  <a:pt x="21553" y="0"/>
                </a:cubicBezTo>
                <a:lnTo>
                  <a:pt x="21600" y="21600"/>
                </a:lnTo>
                <a:lnTo>
                  <a:pt x="0" y="21549"/>
                </a:lnTo>
                <a:close/>
              </a:path>
            </a:pathLst>
          </a:custGeom>
          <a:noFill/>
          <a:ln w="76200" cap="rnd">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29701" name="Rectangle 5"/>
          <p:cNvSpPr>
            <a:spLocks noChangeArrowheads="1"/>
          </p:cNvSpPr>
          <p:nvPr/>
        </p:nvSpPr>
        <p:spPr bwMode="auto">
          <a:xfrm>
            <a:off x="3509399" y="1428751"/>
            <a:ext cx="762229" cy="27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50" b="1">
                <a:solidFill>
                  <a:schemeClr val="accent2"/>
                </a:solidFill>
              </a:rPr>
              <a:t>USFWS</a:t>
            </a:r>
          </a:p>
        </p:txBody>
      </p:sp>
      <p:sp>
        <p:nvSpPr>
          <p:cNvPr id="29702" name="Rectangle 6"/>
          <p:cNvSpPr>
            <a:spLocks noChangeArrowheads="1"/>
          </p:cNvSpPr>
          <p:nvPr/>
        </p:nvSpPr>
        <p:spPr bwMode="auto">
          <a:xfrm>
            <a:off x="2253291" y="1844279"/>
            <a:ext cx="1009091" cy="39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
                <a:schemeClr val="accent1"/>
              </a:buClr>
            </a:pPr>
            <a:r>
              <a:rPr lang="en-US" altLang="en-US" sz="1050" b="1">
                <a:solidFill>
                  <a:srgbClr val="063DE8"/>
                </a:solidFill>
                <a:latin typeface="Times New Roman" panose="02020603050405020304" pitchFamily="18" charset="0"/>
              </a:rPr>
              <a:t>Beach lighting</a:t>
            </a:r>
          </a:p>
          <a:p>
            <a:pPr>
              <a:spcBef>
                <a:spcPct val="0"/>
              </a:spcBef>
              <a:buClr>
                <a:schemeClr val="accent1"/>
              </a:buClr>
            </a:pPr>
            <a:r>
              <a:rPr lang="en-US" altLang="en-US" sz="1050" b="1">
                <a:solidFill>
                  <a:srgbClr val="063DE8"/>
                </a:solidFill>
                <a:latin typeface="Times New Roman" panose="02020603050405020304" pitchFamily="18" charset="0"/>
              </a:rPr>
              <a:t>Vehicles</a:t>
            </a:r>
          </a:p>
        </p:txBody>
      </p:sp>
      <p:grpSp>
        <p:nvGrpSpPr>
          <p:cNvPr id="29703" name="Group 7"/>
          <p:cNvGrpSpPr>
            <a:grpSpLocks/>
          </p:cNvGrpSpPr>
          <p:nvPr/>
        </p:nvGrpSpPr>
        <p:grpSpPr bwMode="auto">
          <a:xfrm>
            <a:off x="4340455" y="2171701"/>
            <a:ext cx="3257550" cy="1316831"/>
            <a:chOff x="3128" y="1111"/>
            <a:chExt cx="2632" cy="1106"/>
          </a:xfrm>
        </p:grpSpPr>
        <p:pic>
          <p:nvPicPr>
            <p:cNvPr id="29721"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 y="1385"/>
              <a:ext cx="792" cy="5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22" name="Rectangle 9"/>
            <p:cNvSpPr>
              <a:spLocks noChangeArrowheads="1"/>
            </p:cNvSpPr>
            <p:nvPr/>
          </p:nvSpPr>
          <p:spPr bwMode="auto">
            <a:xfrm>
              <a:off x="3875" y="1967"/>
              <a:ext cx="7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a:latin typeface="Times New Roman" panose="02020603050405020304" pitchFamily="18" charset="0"/>
                </a:rPr>
                <a:t>Hatchlings</a:t>
              </a:r>
            </a:p>
          </p:txBody>
        </p:sp>
        <p:sp>
          <p:nvSpPr>
            <p:cNvPr id="29723" name="Arc 10"/>
            <p:cNvSpPr>
              <a:spLocks/>
            </p:cNvSpPr>
            <p:nvPr/>
          </p:nvSpPr>
          <p:spPr bwMode="auto">
            <a:xfrm>
              <a:off x="3128" y="1111"/>
              <a:ext cx="563" cy="222"/>
            </a:xfrm>
            <a:custGeom>
              <a:avLst/>
              <a:gdLst>
                <a:gd name="T0" fmla="*/ 0 w 21635"/>
                <a:gd name="T1" fmla="*/ 0 h 21600"/>
                <a:gd name="T2" fmla="*/ 0 w 21635"/>
                <a:gd name="T3" fmla="*/ 0 h 21600"/>
                <a:gd name="T4" fmla="*/ 0 w 21635"/>
                <a:gd name="T5" fmla="*/ 0 h 21600"/>
                <a:gd name="T6" fmla="*/ 0 60000 65536"/>
                <a:gd name="T7" fmla="*/ 0 60000 65536"/>
                <a:gd name="T8" fmla="*/ 0 60000 65536"/>
                <a:gd name="T9" fmla="*/ 0 w 21635"/>
                <a:gd name="T10" fmla="*/ 0 h 21600"/>
                <a:gd name="T11" fmla="*/ 21635 w 21635"/>
                <a:gd name="T12" fmla="*/ 21600 h 21600"/>
              </a:gdLst>
              <a:ahLst/>
              <a:cxnLst>
                <a:cxn ang="T6">
                  <a:pos x="T0" y="T1"/>
                </a:cxn>
                <a:cxn ang="T7">
                  <a:pos x="T2" y="T3"/>
                </a:cxn>
                <a:cxn ang="T8">
                  <a:pos x="T4" y="T5"/>
                </a:cxn>
              </a:cxnLst>
              <a:rect l="T9" t="T10" r="T11" b="T12"/>
              <a:pathLst>
                <a:path w="21635" h="21600" fill="none" extrusionOk="0">
                  <a:moveTo>
                    <a:pt x="0" y="0"/>
                  </a:moveTo>
                  <a:cubicBezTo>
                    <a:pt x="11" y="0"/>
                    <a:pt x="23" y="-1"/>
                    <a:pt x="35" y="0"/>
                  </a:cubicBezTo>
                  <a:cubicBezTo>
                    <a:pt x="11926" y="0"/>
                    <a:pt x="21580" y="9611"/>
                    <a:pt x="21634" y="21502"/>
                  </a:cubicBezTo>
                </a:path>
                <a:path w="21635" h="21600" stroke="0" extrusionOk="0">
                  <a:moveTo>
                    <a:pt x="0" y="0"/>
                  </a:moveTo>
                  <a:cubicBezTo>
                    <a:pt x="11" y="0"/>
                    <a:pt x="23" y="-1"/>
                    <a:pt x="35" y="0"/>
                  </a:cubicBezTo>
                  <a:cubicBezTo>
                    <a:pt x="11926" y="0"/>
                    <a:pt x="21580" y="9611"/>
                    <a:pt x="21634" y="21502"/>
                  </a:cubicBezTo>
                  <a:lnTo>
                    <a:pt x="35" y="21600"/>
                  </a:lnTo>
                  <a:lnTo>
                    <a:pt x="0" y="0"/>
                  </a:lnTo>
                  <a:close/>
                </a:path>
              </a:pathLst>
            </a:custGeom>
            <a:noFill/>
            <a:ln w="76200" cap="rnd">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29724" name="Rectangle 11"/>
            <p:cNvSpPr>
              <a:spLocks noChangeArrowheads="1"/>
            </p:cNvSpPr>
            <p:nvPr/>
          </p:nvSpPr>
          <p:spPr bwMode="auto">
            <a:xfrm>
              <a:off x="3894" y="1188"/>
              <a:ext cx="6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50" b="1">
                  <a:solidFill>
                    <a:schemeClr val="accent2"/>
                  </a:solidFill>
                </a:rPr>
                <a:t>USFWS</a:t>
              </a:r>
            </a:p>
          </p:txBody>
        </p:sp>
        <p:sp>
          <p:nvSpPr>
            <p:cNvPr id="29725" name="Rectangle 12"/>
            <p:cNvSpPr>
              <a:spLocks noChangeArrowheads="1"/>
            </p:cNvSpPr>
            <p:nvPr/>
          </p:nvSpPr>
          <p:spPr bwMode="auto">
            <a:xfrm>
              <a:off x="4584" y="1386"/>
              <a:ext cx="1176"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
                  <a:schemeClr val="accent1"/>
                </a:buClr>
              </a:pPr>
              <a:r>
                <a:rPr lang="en-US" altLang="en-US" sz="1050" b="1">
                  <a:solidFill>
                    <a:srgbClr val="063DE8"/>
                  </a:solidFill>
                  <a:latin typeface="Times New Roman" panose="02020603050405020304" pitchFamily="18" charset="0"/>
                </a:rPr>
                <a:t>Beach lighting</a:t>
              </a:r>
            </a:p>
            <a:p>
              <a:pPr>
                <a:spcBef>
                  <a:spcPct val="0"/>
                </a:spcBef>
                <a:buClr>
                  <a:schemeClr val="accent1"/>
                </a:buClr>
              </a:pPr>
              <a:r>
                <a:rPr lang="en-US" altLang="en-US" sz="1050" b="1">
                  <a:solidFill>
                    <a:srgbClr val="063DE8"/>
                  </a:solidFill>
                  <a:latin typeface="Times New Roman" panose="02020603050405020304" pitchFamily="18" charset="0"/>
                </a:rPr>
                <a:t>Introduced predators</a:t>
              </a:r>
            </a:p>
            <a:p>
              <a:pPr>
                <a:spcBef>
                  <a:spcPct val="0"/>
                </a:spcBef>
                <a:buClr>
                  <a:schemeClr val="accent1"/>
                </a:buClr>
              </a:pPr>
              <a:r>
                <a:rPr lang="en-US" altLang="en-US" sz="1050" b="1">
                  <a:solidFill>
                    <a:srgbClr val="063DE8"/>
                  </a:solidFill>
                  <a:latin typeface="Times New Roman" panose="02020603050405020304" pitchFamily="18" charset="0"/>
                </a:rPr>
                <a:t>Beach renourishment</a:t>
              </a:r>
            </a:p>
          </p:txBody>
        </p:sp>
      </p:grpSp>
      <p:grpSp>
        <p:nvGrpSpPr>
          <p:cNvPr id="29704" name="Group 13"/>
          <p:cNvGrpSpPr>
            <a:grpSpLocks/>
          </p:cNvGrpSpPr>
          <p:nvPr/>
        </p:nvGrpSpPr>
        <p:grpSpPr bwMode="auto">
          <a:xfrm>
            <a:off x="4139393" y="3537348"/>
            <a:ext cx="3001412" cy="1760934"/>
            <a:chOff x="2858" y="2251"/>
            <a:chExt cx="2384" cy="1479"/>
          </a:xfrm>
        </p:grpSpPr>
        <p:pic>
          <p:nvPicPr>
            <p:cNvPr id="29716"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 y="2919"/>
              <a:ext cx="969" cy="54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17" name="Rectangle 15"/>
            <p:cNvSpPr>
              <a:spLocks noChangeArrowheads="1"/>
            </p:cNvSpPr>
            <p:nvPr/>
          </p:nvSpPr>
          <p:spPr bwMode="auto">
            <a:xfrm>
              <a:off x="2918" y="3480"/>
              <a:ext cx="11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a:latin typeface="Times New Roman" panose="02020603050405020304" pitchFamily="18" charset="0"/>
                </a:rPr>
                <a:t>Pelagic Juveniles</a:t>
              </a:r>
            </a:p>
          </p:txBody>
        </p:sp>
        <p:sp>
          <p:nvSpPr>
            <p:cNvPr id="29718" name="Arc 16"/>
            <p:cNvSpPr>
              <a:spLocks/>
            </p:cNvSpPr>
            <p:nvPr/>
          </p:nvSpPr>
          <p:spPr bwMode="auto">
            <a:xfrm rot="5400000">
              <a:off x="3725" y="2435"/>
              <a:ext cx="595" cy="2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cap="rnd">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29719" name="Rectangle 17"/>
            <p:cNvSpPr>
              <a:spLocks noChangeArrowheads="1"/>
            </p:cNvSpPr>
            <p:nvPr/>
          </p:nvSpPr>
          <p:spPr bwMode="auto">
            <a:xfrm>
              <a:off x="2858" y="2534"/>
              <a:ext cx="1047"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866" tIns="33338" rIns="67866" bIns="33338">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50" b="1" dirty="0">
                  <a:solidFill>
                    <a:schemeClr val="accent2"/>
                  </a:solidFill>
                </a:rPr>
                <a:t>International waters  </a:t>
              </a:r>
            </a:p>
          </p:txBody>
        </p:sp>
        <p:sp>
          <p:nvSpPr>
            <p:cNvPr id="29720" name="Rectangle 18"/>
            <p:cNvSpPr>
              <a:spLocks noChangeArrowheads="1"/>
            </p:cNvSpPr>
            <p:nvPr/>
          </p:nvSpPr>
          <p:spPr bwMode="auto">
            <a:xfrm>
              <a:off x="4066" y="2940"/>
              <a:ext cx="1176"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
                  <a:schemeClr val="accent1"/>
                </a:buClr>
              </a:pPr>
              <a:r>
                <a:rPr lang="en-US" altLang="en-US" sz="1050" b="1">
                  <a:solidFill>
                    <a:srgbClr val="063DE8"/>
                  </a:solidFill>
                  <a:latin typeface="Times New Roman" panose="02020603050405020304" pitchFamily="18" charset="0"/>
                </a:rPr>
                <a:t>Long-lines</a:t>
              </a:r>
            </a:p>
            <a:p>
              <a:pPr>
                <a:spcBef>
                  <a:spcPct val="0"/>
                </a:spcBef>
                <a:buClr>
                  <a:schemeClr val="accent1"/>
                </a:buClr>
              </a:pPr>
              <a:r>
                <a:rPr lang="en-US" altLang="en-US" sz="1050" b="1">
                  <a:solidFill>
                    <a:srgbClr val="063DE8"/>
                  </a:solidFill>
                  <a:latin typeface="Times New Roman" panose="02020603050405020304" pitchFamily="18" charset="0"/>
                </a:rPr>
                <a:t>Plastics/Tar Ingestion</a:t>
              </a:r>
            </a:p>
            <a:p>
              <a:pPr>
                <a:spcBef>
                  <a:spcPct val="0"/>
                </a:spcBef>
                <a:buClr>
                  <a:schemeClr val="accent1"/>
                </a:buClr>
              </a:pPr>
              <a:r>
                <a:rPr lang="en-US" altLang="en-US" sz="1050" b="1">
                  <a:solidFill>
                    <a:srgbClr val="063DE8"/>
                  </a:solidFill>
                  <a:latin typeface="Times New Roman" panose="02020603050405020304" pitchFamily="18" charset="0"/>
                </a:rPr>
                <a:t>Sargassum harvest?</a:t>
              </a:r>
            </a:p>
          </p:txBody>
        </p:sp>
      </p:grpSp>
      <p:grpSp>
        <p:nvGrpSpPr>
          <p:cNvPr id="29705" name="Group 19"/>
          <p:cNvGrpSpPr>
            <a:grpSpLocks/>
          </p:cNvGrpSpPr>
          <p:nvPr/>
        </p:nvGrpSpPr>
        <p:grpSpPr bwMode="auto">
          <a:xfrm>
            <a:off x="851924" y="3287317"/>
            <a:ext cx="3105150" cy="1675210"/>
            <a:chOff x="94" y="2041"/>
            <a:chExt cx="2608" cy="1407"/>
          </a:xfrm>
        </p:grpSpPr>
        <p:sp>
          <p:nvSpPr>
            <p:cNvPr id="29707" name="Rectangle 20"/>
            <p:cNvSpPr>
              <a:spLocks noChangeArrowheads="1"/>
            </p:cNvSpPr>
            <p:nvPr/>
          </p:nvSpPr>
          <p:spPr bwMode="auto">
            <a:xfrm>
              <a:off x="862" y="3004"/>
              <a:ext cx="1279"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a:latin typeface="Times New Roman" panose="02020603050405020304" pitchFamily="18" charset="0"/>
                </a:rPr>
                <a:t>Nearshore</a:t>
              </a:r>
            </a:p>
            <a:p>
              <a:pPr>
                <a:spcBef>
                  <a:spcPct val="0"/>
                </a:spcBef>
                <a:buFontTx/>
                <a:buNone/>
              </a:pPr>
              <a:r>
                <a:rPr lang="en-US" altLang="en-US" sz="1500">
                  <a:latin typeface="Times New Roman" panose="02020603050405020304" pitchFamily="18" charset="0"/>
                </a:rPr>
                <a:t>Juveniles/Adults</a:t>
              </a:r>
            </a:p>
          </p:txBody>
        </p:sp>
        <p:sp>
          <p:nvSpPr>
            <p:cNvPr id="29708" name="Arc 21"/>
            <p:cNvSpPr>
              <a:spLocks/>
            </p:cNvSpPr>
            <p:nvPr/>
          </p:nvSpPr>
          <p:spPr bwMode="auto">
            <a:xfrm rot="5280000">
              <a:off x="2177" y="2886"/>
              <a:ext cx="348" cy="7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76200" cap="rnd">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29709" name="Rectangle 22"/>
            <p:cNvSpPr>
              <a:spLocks noChangeArrowheads="1"/>
            </p:cNvSpPr>
            <p:nvPr/>
          </p:nvSpPr>
          <p:spPr bwMode="auto">
            <a:xfrm>
              <a:off x="94" y="2402"/>
              <a:ext cx="1176"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
                  <a:schemeClr val="accent1"/>
                </a:buClr>
              </a:pPr>
              <a:r>
                <a:rPr lang="en-US" altLang="en-US" sz="1050" b="1">
                  <a:solidFill>
                    <a:srgbClr val="063DE8"/>
                  </a:solidFill>
                  <a:latin typeface="Times New Roman" panose="02020603050405020304" pitchFamily="18" charset="0"/>
                </a:rPr>
                <a:t>Shrimp trawls</a:t>
              </a:r>
            </a:p>
            <a:p>
              <a:pPr>
                <a:spcBef>
                  <a:spcPct val="0"/>
                </a:spcBef>
                <a:buClr>
                  <a:schemeClr val="accent1"/>
                </a:buClr>
              </a:pPr>
              <a:r>
                <a:rPr lang="en-US" altLang="en-US" sz="1050" b="1">
                  <a:solidFill>
                    <a:srgbClr val="063DE8"/>
                  </a:solidFill>
                  <a:latin typeface="Times New Roman" panose="02020603050405020304" pitchFamily="18" charset="0"/>
                </a:rPr>
                <a:t>Gillnets</a:t>
              </a:r>
            </a:p>
            <a:p>
              <a:pPr>
                <a:spcBef>
                  <a:spcPct val="0"/>
                </a:spcBef>
                <a:buClr>
                  <a:schemeClr val="accent1"/>
                </a:buClr>
              </a:pPr>
              <a:r>
                <a:rPr lang="en-US" altLang="en-US" sz="1050" b="1">
                  <a:solidFill>
                    <a:srgbClr val="063DE8"/>
                  </a:solidFill>
                  <a:latin typeface="Times New Roman" panose="02020603050405020304" pitchFamily="18" charset="0"/>
                </a:rPr>
                <a:t>Other fishing gear</a:t>
              </a:r>
            </a:p>
            <a:p>
              <a:pPr>
                <a:spcBef>
                  <a:spcPct val="0"/>
                </a:spcBef>
                <a:buClr>
                  <a:schemeClr val="accent1"/>
                </a:buClr>
              </a:pPr>
              <a:r>
                <a:rPr lang="en-US" altLang="en-US" sz="1050" b="1">
                  <a:solidFill>
                    <a:srgbClr val="063DE8"/>
                  </a:solidFill>
                  <a:latin typeface="Times New Roman" panose="02020603050405020304" pitchFamily="18" charset="0"/>
                </a:rPr>
                <a:t>Boat strikes</a:t>
              </a:r>
            </a:p>
          </p:txBody>
        </p:sp>
        <p:grpSp>
          <p:nvGrpSpPr>
            <p:cNvPr id="29710" name="Group 23"/>
            <p:cNvGrpSpPr>
              <a:grpSpLocks/>
            </p:cNvGrpSpPr>
            <p:nvPr/>
          </p:nvGrpSpPr>
          <p:grpSpPr bwMode="auto">
            <a:xfrm>
              <a:off x="1111" y="2041"/>
              <a:ext cx="1017" cy="960"/>
              <a:chOff x="1255" y="2039"/>
              <a:chExt cx="1120" cy="960"/>
            </a:xfrm>
          </p:grpSpPr>
          <p:pic>
            <p:nvPicPr>
              <p:cNvPr id="29711" name="Picture 2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 y="2242"/>
                <a:ext cx="1085" cy="706"/>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9712" name="Rectangle 25"/>
              <p:cNvSpPr>
                <a:spLocks noChangeArrowheads="1"/>
              </p:cNvSpPr>
              <p:nvPr/>
            </p:nvSpPr>
            <p:spPr bwMode="auto">
              <a:xfrm>
                <a:off x="2002" y="2236"/>
                <a:ext cx="373" cy="249"/>
              </a:xfrm>
              <a:prstGeom prst="rect">
                <a:avLst/>
              </a:prstGeom>
              <a:solidFill>
                <a:schemeClr val="bg1"/>
              </a:solidFill>
              <a:ln w="127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350"/>
              </a:p>
            </p:txBody>
          </p:sp>
          <p:sp>
            <p:nvSpPr>
              <p:cNvPr id="29713" name="Rectangle 26"/>
              <p:cNvSpPr>
                <a:spLocks noChangeArrowheads="1"/>
              </p:cNvSpPr>
              <p:nvPr/>
            </p:nvSpPr>
            <p:spPr bwMode="auto">
              <a:xfrm>
                <a:off x="2131" y="2407"/>
                <a:ext cx="157" cy="163"/>
              </a:xfrm>
              <a:prstGeom prst="rect">
                <a:avLst/>
              </a:prstGeom>
              <a:solidFill>
                <a:schemeClr val="bg1"/>
              </a:solidFill>
              <a:ln w="127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350"/>
              </a:p>
            </p:txBody>
          </p:sp>
          <p:sp>
            <p:nvSpPr>
              <p:cNvPr id="29714" name="Rectangle 27"/>
              <p:cNvSpPr>
                <a:spLocks noChangeArrowheads="1"/>
              </p:cNvSpPr>
              <p:nvPr/>
            </p:nvSpPr>
            <p:spPr bwMode="auto">
              <a:xfrm>
                <a:off x="1491" y="2039"/>
                <a:ext cx="5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50" b="1">
                    <a:solidFill>
                      <a:schemeClr val="accent2"/>
                    </a:solidFill>
                  </a:rPr>
                  <a:t>NMFS</a:t>
                </a:r>
              </a:p>
            </p:txBody>
          </p:sp>
          <p:sp>
            <p:nvSpPr>
              <p:cNvPr id="29715" name="Rectangle 28"/>
              <p:cNvSpPr>
                <a:spLocks noChangeArrowheads="1"/>
              </p:cNvSpPr>
              <p:nvPr/>
            </p:nvSpPr>
            <p:spPr bwMode="auto">
              <a:xfrm>
                <a:off x="1255" y="2266"/>
                <a:ext cx="1003" cy="73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350"/>
              </a:p>
            </p:txBody>
          </p:sp>
        </p:grpSp>
      </p:grpSp>
      <p:pic>
        <p:nvPicPr>
          <p:cNvPr id="29706" name="Picture 29" descr="dighol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1755" y="1714501"/>
            <a:ext cx="971550" cy="8227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271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Picture 4" descr="terminator_bottles"/>
          <p:cNvPicPr>
            <a:picLocks noChangeAspect="1" noChangeArrowheads="1"/>
          </p:cNvPicPr>
          <p:nvPr/>
        </p:nvPicPr>
        <p:blipFill>
          <a:blip r:embed="rId2" cstate="email"/>
          <a:srcRect/>
          <a:stretch>
            <a:fillRect/>
          </a:stretch>
        </p:blipFill>
        <p:spPr bwMode="auto">
          <a:xfrm>
            <a:off x="1714500" y="1285875"/>
            <a:ext cx="5715000" cy="4286250"/>
          </a:xfrm>
          <a:prstGeom prst="rect">
            <a:avLst/>
          </a:prstGeom>
          <a:noFill/>
        </p:spPr>
      </p:pic>
      <p:pic>
        <p:nvPicPr>
          <p:cNvPr id="13314" name="Picture 2" descr="Image result for line drawing sea turt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38710" y="3657600"/>
            <a:ext cx="521822" cy="39023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line drawing sea turt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81609" y="3886200"/>
            <a:ext cx="521822" cy="3902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line drawing sea turt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92748" y="4471549"/>
            <a:ext cx="521822" cy="39023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line drawing sea turt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20698" y="4195616"/>
            <a:ext cx="521822" cy="39023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line drawing sea turt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24255" y="4081316"/>
            <a:ext cx="521822" cy="390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line drawing sea turt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85851" y="3563025"/>
            <a:ext cx="521822" cy="39023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line drawing sea turt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60502" y="4390732"/>
            <a:ext cx="521822" cy="39023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line drawing sea turt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24610" y="4081316"/>
            <a:ext cx="521822" cy="39023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line drawing sea turt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1" y="3724567"/>
            <a:ext cx="521822" cy="390233"/>
          </a:xfrm>
          <a:prstGeom prst="rect">
            <a:avLst/>
          </a:prstGeom>
          <a:noFill/>
          <a:extLst>
            <a:ext uri="{909E8E84-426E-40DD-AFC4-6F175D3DCCD1}">
              <a14:hiddenFill xmlns:a14="http://schemas.microsoft.com/office/drawing/2010/main">
                <a:solidFill>
                  <a:srgbClr val="FFFFFF"/>
                </a:solidFill>
              </a14:hiddenFill>
            </a:ext>
          </a:extLst>
        </p:spPr>
      </p:pic>
      <p:sp>
        <p:nvSpPr>
          <p:cNvPr id="113677" name="Text Box 13"/>
          <p:cNvSpPr txBox="1">
            <a:spLocks noChangeArrowheads="1"/>
          </p:cNvSpPr>
          <p:nvPr/>
        </p:nvSpPr>
        <p:spPr bwMode="auto">
          <a:xfrm>
            <a:off x="3514929" y="1813997"/>
            <a:ext cx="2343150" cy="3554819"/>
          </a:xfrm>
          <a:prstGeom prst="rect">
            <a:avLst/>
          </a:prstGeom>
          <a:noFill/>
          <a:ln w="9525">
            <a:noFill/>
            <a:miter lim="800000"/>
            <a:headEnd/>
            <a:tailEnd/>
          </a:ln>
          <a:effectLst/>
        </p:spPr>
        <p:txBody>
          <a:bodyPr>
            <a:spAutoFit/>
          </a:bodyPr>
          <a:lstStyle/>
          <a:p>
            <a:r>
              <a:rPr lang="en-US" sz="22500" b="1" dirty="0">
                <a:solidFill>
                  <a:srgbClr val="FF0000"/>
                </a:solidFill>
              </a:rPr>
              <a:t>X</a:t>
            </a:r>
          </a:p>
        </p:txBody>
      </p:sp>
    </p:spTree>
    <p:extLst>
      <p:ext uri="{BB962C8B-B14F-4D97-AF65-F5344CB8AC3E}">
        <p14:creationId xmlns:p14="http://schemas.microsoft.com/office/powerpoint/2010/main" val="424488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3677"/>
                                        </p:tgtEl>
                                        <p:attrNameLst>
                                          <p:attrName>style.visibility</p:attrName>
                                        </p:attrNameLst>
                                      </p:cBhvr>
                                      <p:to>
                                        <p:strVal val="visible"/>
                                      </p:to>
                                    </p:set>
                                    <p:animEffect transition="in" filter="wipe(up)">
                                      <p:cBhvr>
                                        <p:cTn id="7" dur="500"/>
                                        <p:tgtEl>
                                          <p:spTgt spid="113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TotalTime>
  <Words>2189</Words>
  <Application>Microsoft Office PowerPoint</Application>
  <PresentationFormat>On-screen Show (4:3)</PresentationFormat>
  <Paragraphs>718</Paragraphs>
  <Slides>44</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6" baseType="lpstr">
      <vt:lpstr>ＭＳ Ｐゴシック</vt:lpstr>
      <vt:lpstr>Arial</vt:lpstr>
      <vt:lpstr>Book Antiqua</vt:lpstr>
      <vt:lpstr>Calibri</vt:lpstr>
      <vt:lpstr>Cambria</vt:lpstr>
      <vt:lpstr>Lucida Sans</vt:lpstr>
      <vt:lpstr>Lucida Sans Unicode</vt:lpstr>
      <vt:lpstr>Symbol</vt:lpstr>
      <vt:lpstr>Times New Roman</vt:lpstr>
      <vt:lpstr>Office Theme</vt:lpstr>
      <vt:lpstr>Mathcad</vt:lpstr>
      <vt:lpstr>Chart</vt:lpstr>
      <vt:lpstr>Population models to prioritize bycatch mitigation options</vt:lpstr>
      <vt:lpstr>PowerPoint Presentation</vt:lpstr>
      <vt:lpstr>Uncertainty increases with decreasing fishery data</vt:lpstr>
      <vt:lpstr>PowerPoint Presentation</vt:lpstr>
      <vt:lpstr>PowerPoint Presentation</vt:lpstr>
      <vt:lpstr>Turtle Excluder Device (TED)</vt:lpstr>
      <vt:lpstr>PowerPoint Presentation</vt:lpstr>
      <vt:lpstr>PowerPoint Presentation</vt:lpstr>
      <vt:lpstr>PowerPoint Presentation</vt:lpstr>
      <vt:lpstr>A simple stage-structured sea turtle model  (Heppell et al. 1996, 2004)</vt:lpstr>
      <vt:lpstr>PowerPoint Presentation</vt:lpstr>
      <vt:lpstr>Critical result of Crouse et al. 1987 model: protecting nests is insufficient for population recovery when fishery mortality is high</vt:lpstr>
      <vt:lpstr>Expected population growth rate (l) for each option</vt:lpstr>
      <vt:lpstr>PowerPoint Presentation</vt:lpstr>
      <vt:lpstr>Survival elasticities given the proportional contribution of each survival rate to the overall population growth rate (Lepidochelys kempi, Heppell et al. 1996)</vt:lpstr>
      <vt:lpstr>Life cycle model sensitivity analysis is useful, but only if you can estimate the change in the survival rate, not simply numbers of individuals  Example: potential change in population growth rate expected with a 5% increase in the annual survival rate of small juveniles  These are difficult numbers to estimate, especially for wide-ranging animals at sea. Usually what we can estimate is the number of animals killed by a fishery, or the number saved by a conservation strategy</vt:lpstr>
      <vt:lpstr>PowerPoint Presentation</vt:lpstr>
      <vt:lpstr>PowerPoint Presentation</vt:lpstr>
      <vt:lpstr>PowerPoint Presentation</vt:lpstr>
      <vt:lpstr>PowerPoint Presentation</vt:lpstr>
      <vt:lpstr>Why PBR works:</vt:lpstr>
      <vt:lpstr>PowerPoint Presentation</vt:lpstr>
      <vt:lpstr>PowerPoint Presentation</vt:lpstr>
      <vt:lpstr>PowerPoint Presentation</vt:lpstr>
      <vt:lpstr>PowerPoint Presentation</vt:lpstr>
      <vt:lpstr>PowerPoint Presentation</vt:lpstr>
      <vt:lpstr>PowerPoint Presentation</vt:lpstr>
      <vt:lpstr>Reproductive Value (RV)</vt:lpstr>
      <vt:lpstr>Matrix results from a simple life cycle model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Gillnetters vs. Trawls</vt:lpstr>
      <vt:lpstr>PowerPoint Presentation</vt:lpstr>
      <vt:lpstr>PowerPoint Presentation</vt:lpstr>
      <vt:lpstr>PowerPoint Presentation</vt:lpstr>
      <vt:lpstr>PowerPoint Presentation</vt:lpstr>
      <vt:lpstr>Biologists are a bit skeptical of models (sometimes):</vt:lpstr>
      <vt:lpstr>Models can be used for many things </vt:lpstr>
      <vt:lpstr>Models can be misused or misinterpreted if they are not constructed well or have too many uncertainties </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models to conservation and management</dc:title>
  <dc:creator>heppell, selina</dc:creator>
  <cp:lastModifiedBy>Heppell, Selina S</cp:lastModifiedBy>
  <cp:revision>11</cp:revision>
  <dcterms:created xsi:type="dcterms:W3CDTF">2013-02-26T06:04:55Z</dcterms:created>
  <dcterms:modified xsi:type="dcterms:W3CDTF">2022-05-05T02:16:21Z</dcterms:modified>
</cp:coreProperties>
</file>